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314" r:id="rId4"/>
    <p:sldId id="313" r:id="rId5"/>
    <p:sldId id="315" r:id="rId6"/>
    <p:sldId id="310" r:id="rId7"/>
    <p:sldId id="316" r:id="rId8"/>
    <p:sldId id="317" r:id="rId9"/>
    <p:sldId id="308" r:id="rId10"/>
    <p:sldId id="309" r:id="rId11"/>
    <p:sldId id="282" r:id="rId12"/>
    <p:sldId id="405" r:id="rId13"/>
    <p:sldId id="319" r:id="rId14"/>
    <p:sldId id="261" r:id="rId15"/>
    <p:sldId id="406" r:id="rId16"/>
    <p:sldId id="320" r:id="rId17"/>
    <p:sldId id="321" r:id="rId18"/>
    <p:sldId id="281" r:id="rId19"/>
    <p:sldId id="291" r:id="rId20"/>
    <p:sldId id="262" r:id="rId21"/>
    <p:sldId id="296" r:id="rId22"/>
    <p:sldId id="265" r:id="rId23"/>
    <p:sldId id="266" r:id="rId24"/>
    <p:sldId id="267" r:id="rId25"/>
    <p:sldId id="322" r:id="rId26"/>
    <p:sldId id="292" r:id="rId27"/>
    <p:sldId id="284" r:id="rId28"/>
    <p:sldId id="270" r:id="rId29"/>
    <p:sldId id="323" r:id="rId30"/>
    <p:sldId id="285" r:id="rId31"/>
    <p:sldId id="293" r:id="rId32"/>
    <p:sldId id="324" r:id="rId33"/>
    <p:sldId id="326" r:id="rId34"/>
    <p:sldId id="404" r:id="rId35"/>
    <p:sldId id="318" r:id="rId36"/>
    <p:sldId id="407" r:id="rId37"/>
    <p:sldId id="327" r:id="rId38"/>
    <p:sldId id="408" r:id="rId39"/>
    <p:sldId id="409" r:id="rId40"/>
    <p:sldId id="273" r:id="rId41"/>
    <p:sldId id="274" r:id="rId42"/>
    <p:sldId id="286" r:id="rId43"/>
    <p:sldId id="295" r:id="rId44"/>
    <p:sldId id="325" r:id="rId45"/>
    <p:sldId id="288" r:id="rId46"/>
    <p:sldId id="298" r:id="rId47"/>
    <p:sldId id="301" r:id="rId48"/>
    <p:sldId id="302" r:id="rId49"/>
    <p:sldId id="303" r:id="rId50"/>
    <p:sldId id="283" r:id="rId51"/>
    <p:sldId id="279" r:id="rId52"/>
    <p:sldId id="278" r:id="rId53"/>
    <p:sldId id="403" r:id="rId54"/>
    <p:sldId id="290" r:id="rId55"/>
    <p:sldId id="305" r:id="rId56"/>
    <p:sldId id="306" r:id="rId57"/>
    <p:sldId id="289" r:id="rId58"/>
    <p:sldId id="410" r:id="rId59"/>
    <p:sldId id="276" r:id="rId60"/>
    <p:sldId id="277" r:id="rId61"/>
    <p:sldId id="307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56" autoAdjust="0"/>
  </p:normalViewPr>
  <p:slideViewPr>
    <p:cSldViewPr>
      <p:cViewPr varScale="1">
        <p:scale>
          <a:sx n="97" d="100"/>
          <a:sy n="97" d="100"/>
        </p:scale>
        <p:origin x="7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2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0E1345-ED3D-4633-BC79-30D0518108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8D7CF2-932C-4832-9939-79DD04737CB6}">
      <dgm:prSet phldrT="[Текст]"/>
      <dgm:spPr/>
      <dgm:t>
        <a:bodyPr/>
        <a:lstStyle/>
        <a:p>
          <a:r>
            <a:rPr lang="ru-RU" dirty="0"/>
            <a:t>Общая вибрация</a:t>
          </a:r>
        </a:p>
      </dgm:t>
    </dgm:pt>
    <dgm:pt modelId="{4C0183D3-CD64-4CA7-BE48-3A5752701E51}" type="parTrans" cxnId="{71CA18B0-325B-4240-8985-07778D46CF3D}">
      <dgm:prSet/>
      <dgm:spPr/>
      <dgm:t>
        <a:bodyPr/>
        <a:lstStyle/>
        <a:p>
          <a:endParaRPr lang="ru-RU"/>
        </a:p>
      </dgm:t>
    </dgm:pt>
    <dgm:pt modelId="{3C6AA687-D7C4-4354-BA3B-730AB858286B}" type="sibTrans" cxnId="{71CA18B0-325B-4240-8985-07778D46CF3D}">
      <dgm:prSet/>
      <dgm:spPr/>
      <dgm:t>
        <a:bodyPr/>
        <a:lstStyle/>
        <a:p>
          <a:endParaRPr lang="ru-RU"/>
        </a:p>
      </dgm:t>
    </dgm:pt>
    <dgm:pt modelId="{4B204A16-F2DC-45EA-910D-A458F0C70324}">
      <dgm:prSet/>
      <dgm:spPr/>
      <dgm:t>
        <a:bodyPr/>
        <a:lstStyle/>
        <a:p>
          <a:r>
            <a:rPr lang="ru-RU" dirty="0"/>
            <a:t> Локальная</a:t>
          </a:r>
        </a:p>
      </dgm:t>
    </dgm:pt>
    <dgm:pt modelId="{7086535A-BB2A-4753-BA14-916469445842}" type="parTrans" cxnId="{A573C95A-785C-456C-BC27-DAE24661CD96}">
      <dgm:prSet/>
      <dgm:spPr/>
      <dgm:t>
        <a:bodyPr/>
        <a:lstStyle/>
        <a:p>
          <a:endParaRPr lang="ru-RU"/>
        </a:p>
      </dgm:t>
    </dgm:pt>
    <dgm:pt modelId="{A89F8EE8-353C-43A7-A40C-D59B61B8AFC9}" type="sibTrans" cxnId="{A573C95A-785C-456C-BC27-DAE24661CD96}">
      <dgm:prSet/>
      <dgm:spPr/>
      <dgm:t>
        <a:bodyPr/>
        <a:lstStyle/>
        <a:p>
          <a:endParaRPr lang="ru-RU"/>
        </a:p>
      </dgm:t>
    </dgm:pt>
    <dgm:pt modelId="{95701BA5-071F-455A-AFC3-0C94776BC37B}">
      <dgm:prSet phldrT="[Текст]"/>
      <dgm:spPr/>
      <dgm:t>
        <a:bodyPr/>
        <a:lstStyle/>
        <a:p>
          <a:r>
            <a:rPr lang="ru-RU" dirty="0"/>
            <a:t>на весь организм человека</a:t>
          </a:r>
        </a:p>
      </dgm:t>
    </dgm:pt>
    <dgm:pt modelId="{4F6AA09A-8498-4C9C-AA1A-C183C9DB985E}" type="parTrans" cxnId="{A3DE8488-7340-42D0-BD8F-E6CBC8F79E31}">
      <dgm:prSet/>
      <dgm:spPr/>
      <dgm:t>
        <a:bodyPr/>
        <a:lstStyle/>
        <a:p>
          <a:endParaRPr lang="ru-RU"/>
        </a:p>
      </dgm:t>
    </dgm:pt>
    <dgm:pt modelId="{29D534E2-D4F6-4DF5-AA53-5C247E4C13FD}" type="sibTrans" cxnId="{A3DE8488-7340-42D0-BD8F-E6CBC8F79E31}">
      <dgm:prSet/>
      <dgm:spPr/>
      <dgm:t>
        <a:bodyPr/>
        <a:lstStyle/>
        <a:p>
          <a:endParaRPr lang="ru-RU"/>
        </a:p>
      </dgm:t>
    </dgm:pt>
    <dgm:pt modelId="{8F7FF163-8E99-4686-B4C4-2FD4C23092B6}">
      <dgm:prSet/>
      <dgm:spPr/>
      <dgm:t>
        <a:bodyPr/>
        <a:lstStyle/>
        <a:p>
          <a:r>
            <a:rPr lang="ru-RU" dirty="0"/>
            <a:t>на отдельные части тела</a:t>
          </a:r>
        </a:p>
      </dgm:t>
    </dgm:pt>
    <dgm:pt modelId="{FE69A11F-F3B6-481A-8C59-D5E9E66B1FCC}" type="parTrans" cxnId="{0DD11F0E-9095-49AD-9EBE-5A297FE26D74}">
      <dgm:prSet/>
      <dgm:spPr/>
      <dgm:t>
        <a:bodyPr/>
        <a:lstStyle/>
        <a:p>
          <a:endParaRPr lang="ru-RU"/>
        </a:p>
      </dgm:t>
    </dgm:pt>
    <dgm:pt modelId="{49B45881-8D2B-47FB-A822-E8C0BC4E320D}" type="sibTrans" cxnId="{0DD11F0E-9095-49AD-9EBE-5A297FE26D74}">
      <dgm:prSet/>
      <dgm:spPr/>
      <dgm:t>
        <a:bodyPr/>
        <a:lstStyle/>
        <a:p>
          <a:endParaRPr lang="ru-RU"/>
        </a:p>
      </dgm:t>
    </dgm:pt>
    <dgm:pt modelId="{37E1D52E-0459-485C-B778-2120EC101AA7}" type="pres">
      <dgm:prSet presAssocID="{A70E1345-ED3D-4633-BC79-30D051810859}" presName="Name0" presStyleCnt="0">
        <dgm:presLayoutVars>
          <dgm:dir/>
          <dgm:animLvl val="lvl"/>
          <dgm:resizeHandles val="exact"/>
        </dgm:presLayoutVars>
      </dgm:prSet>
      <dgm:spPr/>
    </dgm:pt>
    <dgm:pt modelId="{6BA37B62-17B1-46A0-BE7F-A70CF5E9955A}" type="pres">
      <dgm:prSet presAssocID="{EE8D7CF2-932C-4832-9939-79DD04737CB6}" presName="composite" presStyleCnt="0"/>
      <dgm:spPr/>
    </dgm:pt>
    <dgm:pt modelId="{77E34333-79A9-4EA8-8C08-CC28DFD2F075}" type="pres">
      <dgm:prSet presAssocID="{EE8D7CF2-932C-4832-9939-79DD04737CB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AA97CF7-071E-4FF6-A4E4-9314363D71AF}" type="pres">
      <dgm:prSet presAssocID="{EE8D7CF2-932C-4832-9939-79DD04737CB6}" presName="desTx" presStyleLbl="alignAccFollowNode1" presStyleIdx="0" presStyleCnt="2">
        <dgm:presLayoutVars>
          <dgm:bulletEnabled val="1"/>
        </dgm:presLayoutVars>
      </dgm:prSet>
      <dgm:spPr/>
    </dgm:pt>
    <dgm:pt modelId="{2F39F6DF-90E1-42CC-9A4C-04B55A6826B5}" type="pres">
      <dgm:prSet presAssocID="{3C6AA687-D7C4-4354-BA3B-730AB858286B}" presName="space" presStyleCnt="0"/>
      <dgm:spPr/>
    </dgm:pt>
    <dgm:pt modelId="{F0A8E59A-CA69-4433-A5CD-BB2D9A0FAD27}" type="pres">
      <dgm:prSet presAssocID="{4B204A16-F2DC-45EA-910D-A458F0C70324}" presName="composite" presStyleCnt="0"/>
      <dgm:spPr/>
    </dgm:pt>
    <dgm:pt modelId="{23C3E433-FD46-4937-B7AE-63EA0E017807}" type="pres">
      <dgm:prSet presAssocID="{4B204A16-F2DC-45EA-910D-A458F0C7032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FB30A48-AAB3-4777-9B69-E49B5063F6B1}" type="pres">
      <dgm:prSet presAssocID="{4B204A16-F2DC-45EA-910D-A458F0C7032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DD11F0E-9095-49AD-9EBE-5A297FE26D74}" srcId="{4B204A16-F2DC-45EA-910D-A458F0C70324}" destId="{8F7FF163-8E99-4686-B4C4-2FD4C23092B6}" srcOrd="0" destOrd="0" parTransId="{FE69A11F-F3B6-481A-8C59-D5E9E66B1FCC}" sibTransId="{49B45881-8D2B-47FB-A822-E8C0BC4E320D}"/>
    <dgm:cxn modelId="{87087224-B7EE-41D2-8FDA-405016B48CEA}" type="presOf" srcId="{A70E1345-ED3D-4633-BC79-30D051810859}" destId="{37E1D52E-0459-485C-B778-2120EC101AA7}" srcOrd="0" destOrd="0" presId="urn:microsoft.com/office/officeart/2005/8/layout/hList1"/>
    <dgm:cxn modelId="{C5646C3C-81D0-4ED4-9A77-13BAD582A5E5}" type="presOf" srcId="{4B204A16-F2DC-45EA-910D-A458F0C70324}" destId="{23C3E433-FD46-4937-B7AE-63EA0E017807}" srcOrd="0" destOrd="0" presId="urn:microsoft.com/office/officeart/2005/8/layout/hList1"/>
    <dgm:cxn modelId="{A573C95A-785C-456C-BC27-DAE24661CD96}" srcId="{A70E1345-ED3D-4633-BC79-30D051810859}" destId="{4B204A16-F2DC-45EA-910D-A458F0C70324}" srcOrd="1" destOrd="0" parTransId="{7086535A-BB2A-4753-BA14-916469445842}" sibTransId="{A89F8EE8-353C-43A7-A40C-D59B61B8AFC9}"/>
    <dgm:cxn modelId="{A3DE8488-7340-42D0-BD8F-E6CBC8F79E31}" srcId="{EE8D7CF2-932C-4832-9939-79DD04737CB6}" destId="{95701BA5-071F-455A-AFC3-0C94776BC37B}" srcOrd="0" destOrd="0" parTransId="{4F6AA09A-8498-4C9C-AA1A-C183C9DB985E}" sibTransId="{29D534E2-D4F6-4DF5-AA53-5C247E4C13FD}"/>
    <dgm:cxn modelId="{81D1308D-D360-4736-AFD2-9AED5529CF4D}" type="presOf" srcId="{95701BA5-071F-455A-AFC3-0C94776BC37B}" destId="{9AA97CF7-071E-4FF6-A4E4-9314363D71AF}" srcOrd="0" destOrd="0" presId="urn:microsoft.com/office/officeart/2005/8/layout/hList1"/>
    <dgm:cxn modelId="{DB90499A-2433-4167-A692-08C181536C71}" type="presOf" srcId="{EE8D7CF2-932C-4832-9939-79DD04737CB6}" destId="{77E34333-79A9-4EA8-8C08-CC28DFD2F075}" srcOrd="0" destOrd="0" presId="urn:microsoft.com/office/officeart/2005/8/layout/hList1"/>
    <dgm:cxn modelId="{71CA18B0-325B-4240-8985-07778D46CF3D}" srcId="{A70E1345-ED3D-4633-BC79-30D051810859}" destId="{EE8D7CF2-932C-4832-9939-79DD04737CB6}" srcOrd="0" destOrd="0" parTransId="{4C0183D3-CD64-4CA7-BE48-3A5752701E51}" sibTransId="{3C6AA687-D7C4-4354-BA3B-730AB858286B}"/>
    <dgm:cxn modelId="{5C435BEB-2624-4963-AF3D-059503543DC9}" type="presOf" srcId="{8F7FF163-8E99-4686-B4C4-2FD4C23092B6}" destId="{EFB30A48-AAB3-4777-9B69-E49B5063F6B1}" srcOrd="0" destOrd="0" presId="urn:microsoft.com/office/officeart/2005/8/layout/hList1"/>
    <dgm:cxn modelId="{3A36C631-D200-439B-B978-BB0616399C2B}" type="presParOf" srcId="{37E1D52E-0459-485C-B778-2120EC101AA7}" destId="{6BA37B62-17B1-46A0-BE7F-A70CF5E9955A}" srcOrd="0" destOrd="0" presId="urn:microsoft.com/office/officeart/2005/8/layout/hList1"/>
    <dgm:cxn modelId="{B1DB3FC6-0749-4B7E-A07F-BE5D67B8EAA8}" type="presParOf" srcId="{6BA37B62-17B1-46A0-BE7F-A70CF5E9955A}" destId="{77E34333-79A9-4EA8-8C08-CC28DFD2F075}" srcOrd="0" destOrd="0" presId="urn:microsoft.com/office/officeart/2005/8/layout/hList1"/>
    <dgm:cxn modelId="{62591D4E-F11E-4BB8-AB74-2EE52FE172FF}" type="presParOf" srcId="{6BA37B62-17B1-46A0-BE7F-A70CF5E9955A}" destId="{9AA97CF7-071E-4FF6-A4E4-9314363D71AF}" srcOrd="1" destOrd="0" presId="urn:microsoft.com/office/officeart/2005/8/layout/hList1"/>
    <dgm:cxn modelId="{ED47F323-3AE8-47C9-BD4B-A983E4B85590}" type="presParOf" srcId="{37E1D52E-0459-485C-B778-2120EC101AA7}" destId="{2F39F6DF-90E1-42CC-9A4C-04B55A6826B5}" srcOrd="1" destOrd="0" presId="urn:microsoft.com/office/officeart/2005/8/layout/hList1"/>
    <dgm:cxn modelId="{22B4EBAC-A684-437B-AE3C-1F8D019ABE6E}" type="presParOf" srcId="{37E1D52E-0459-485C-B778-2120EC101AA7}" destId="{F0A8E59A-CA69-4433-A5CD-BB2D9A0FAD27}" srcOrd="2" destOrd="0" presId="urn:microsoft.com/office/officeart/2005/8/layout/hList1"/>
    <dgm:cxn modelId="{B055BAC8-2BE3-4438-A8C5-B0FD3F78B03C}" type="presParOf" srcId="{F0A8E59A-CA69-4433-A5CD-BB2D9A0FAD27}" destId="{23C3E433-FD46-4937-B7AE-63EA0E017807}" srcOrd="0" destOrd="0" presId="urn:microsoft.com/office/officeart/2005/8/layout/hList1"/>
    <dgm:cxn modelId="{DCC86753-E0CF-4DF0-A779-92BDF843A15A}" type="presParOf" srcId="{F0A8E59A-CA69-4433-A5CD-BB2D9A0FAD27}" destId="{EFB30A48-AAB3-4777-9B69-E49B5063F6B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BE660E-992C-47B7-B1B6-40A11C89890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E17EA5-9B6C-4A04-A456-0E02D4F8CB3E}">
      <dgm:prSet phldrT="[Текст]" custT="1"/>
      <dgm:spPr/>
      <dgm:t>
        <a:bodyPr/>
        <a:lstStyle/>
        <a:p>
          <a:r>
            <a:rPr lang="ru-RU" sz="1800" dirty="0"/>
            <a:t>Транспортно-технологическая             вибрация</a:t>
          </a:r>
        </a:p>
      </dgm:t>
    </dgm:pt>
    <dgm:pt modelId="{8DBECF05-A794-45D4-AB57-2A3CA86B3C1E}" type="parTrans" cxnId="{37E7BE54-8980-485C-AD2E-84CEFF43CC09}">
      <dgm:prSet/>
      <dgm:spPr/>
      <dgm:t>
        <a:bodyPr/>
        <a:lstStyle/>
        <a:p>
          <a:endParaRPr lang="ru-RU" sz="2400"/>
        </a:p>
      </dgm:t>
    </dgm:pt>
    <dgm:pt modelId="{212C3A0C-ECAD-4AF6-9383-6C10B5DEABEB}" type="sibTrans" cxnId="{37E7BE54-8980-485C-AD2E-84CEFF43CC09}">
      <dgm:prSet/>
      <dgm:spPr/>
      <dgm:t>
        <a:bodyPr/>
        <a:lstStyle/>
        <a:p>
          <a:endParaRPr lang="ru-RU" sz="2400"/>
        </a:p>
      </dgm:t>
    </dgm:pt>
    <dgm:pt modelId="{BF2EB2CE-7ADE-46EE-88D3-2328B60B71D2}">
      <dgm:prSet custT="1"/>
      <dgm:spPr/>
      <dgm:t>
        <a:bodyPr/>
        <a:lstStyle/>
        <a:p>
          <a:r>
            <a:rPr lang="ru-RU" sz="1800" dirty="0"/>
            <a:t>Транспортная вибрация</a:t>
          </a:r>
        </a:p>
      </dgm:t>
    </dgm:pt>
    <dgm:pt modelId="{AD3828D5-E396-4861-BFF5-5F2AA65C8FDD}" type="parTrans" cxnId="{6D0741A4-06BA-40D2-AA51-A000298350D7}">
      <dgm:prSet/>
      <dgm:spPr/>
      <dgm:t>
        <a:bodyPr/>
        <a:lstStyle/>
        <a:p>
          <a:endParaRPr lang="ru-RU" sz="2400"/>
        </a:p>
      </dgm:t>
    </dgm:pt>
    <dgm:pt modelId="{C685B234-20C9-4941-96A4-34CCFDED7DCC}" type="sibTrans" cxnId="{6D0741A4-06BA-40D2-AA51-A000298350D7}">
      <dgm:prSet/>
      <dgm:spPr/>
      <dgm:t>
        <a:bodyPr/>
        <a:lstStyle/>
        <a:p>
          <a:endParaRPr lang="ru-RU" sz="2400"/>
        </a:p>
      </dgm:t>
    </dgm:pt>
    <dgm:pt modelId="{1C7F0937-D7DD-4AA8-B47C-94CFCFDA8EB0}">
      <dgm:prSet custT="1"/>
      <dgm:spPr/>
      <dgm:t>
        <a:bodyPr/>
        <a:lstStyle/>
        <a:p>
          <a:r>
            <a:rPr lang="ru-RU" sz="1800" dirty="0"/>
            <a:t>Технологическая              вибрация</a:t>
          </a:r>
        </a:p>
      </dgm:t>
    </dgm:pt>
    <dgm:pt modelId="{66D51F55-2E87-4F81-9C36-C5797FD7284D}" type="parTrans" cxnId="{41B7F30E-0E48-429C-A6CC-F12C75428348}">
      <dgm:prSet/>
      <dgm:spPr/>
      <dgm:t>
        <a:bodyPr/>
        <a:lstStyle/>
        <a:p>
          <a:endParaRPr lang="ru-RU" sz="2400"/>
        </a:p>
      </dgm:t>
    </dgm:pt>
    <dgm:pt modelId="{86547952-35B8-4A74-8751-955BDA3B3B1E}" type="sibTrans" cxnId="{41B7F30E-0E48-429C-A6CC-F12C75428348}">
      <dgm:prSet/>
      <dgm:spPr/>
      <dgm:t>
        <a:bodyPr/>
        <a:lstStyle/>
        <a:p>
          <a:endParaRPr lang="ru-RU" sz="2400"/>
        </a:p>
      </dgm:t>
    </dgm:pt>
    <dgm:pt modelId="{A002DC64-E6BD-49A3-A2AF-EFB37EB0CB72}" type="pres">
      <dgm:prSet presAssocID="{EBBE660E-992C-47B7-B1B6-40A11C898904}" presName="Name0" presStyleCnt="0">
        <dgm:presLayoutVars>
          <dgm:dir/>
          <dgm:resizeHandles val="exact"/>
        </dgm:presLayoutVars>
      </dgm:prSet>
      <dgm:spPr/>
    </dgm:pt>
    <dgm:pt modelId="{61F12C3A-75C4-4157-BF57-705A11E0465F}" type="pres">
      <dgm:prSet presAssocID="{62E17EA5-9B6C-4A04-A456-0E02D4F8CB3E}" presName="composite" presStyleCnt="0"/>
      <dgm:spPr/>
    </dgm:pt>
    <dgm:pt modelId="{AD0AEBC4-91D0-4A10-9AA7-2FD94DFCD55C}" type="pres">
      <dgm:prSet presAssocID="{62E17EA5-9B6C-4A04-A456-0E02D4F8CB3E}" presName="rect1" presStyleLbl="trAlignAcc1" presStyleIdx="0" presStyleCnt="3" custScaleX="109312" custLinFactNeighborX="15000" custLinFactNeighborY="-105">
        <dgm:presLayoutVars>
          <dgm:bulletEnabled val="1"/>
        </dgm:presLayoutVars>
      </dgm:prSet>
      <dgm:spPr/>
    </dgm:pt>
    <dgm:pt modelId="{6D210376-35CF-40B3-809D-9298B0B6D034}" type="pres">
      <dgm:prSet presAssocID="{62E17EA5-9B6C-4A04-A456-0E02D4F8CB3E}" presName="rect2" presStyleLbl="fgImgPlace1" presStyleIdx="0" presStyleCnt="3" custLinFactNeighborX="-49540" custLinFactNeighborY="996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Трактор"/>
        </a:ext>
      </dgm:extLst>
    </dgm:pt>
    <dgm:pt modelId="{0BAE93A1-7DF0-4B71-961E-E830D444E0BB}" type="pres">
      <dgm:prSet presAssocID="{212C3A0C-ECAD-4AF6-9383-6C10B5DEABEB}" presName="sibTrans" presStyleCnt="0"/>
      <dgm:spPr/>
    </dgm:pt>
    <dgm:pt modelId="{72DF8FA0-810B-4675-B498-23DFC0848DEF}" type="pres">
      <dgm:prSet presAssocID="{BF2EB2CE-7ADE-46EE-88D3-2328B60B71D2}" presName="composite" presStyleCnt="0"/>
      <dgm:spPr/>
    </dgm:pt>
    <dgm:pt modelId="{3347528A-07A8-4B90-B482-242AD0E76EE4}" type="pres">
      <dgm:prSet presAssocID="{BF2EB2CE-7ADE-46EE-88D3-2328B60B71D2}" presName="rect1" presStyleLbl="trAlignAcc1" presStyleIdx="1" presStyleCnt="3" custScaleX="109312" custLinFactNeighborX="15000" custLinFactNeighborY="-6197">
        <dgm:presLayoutVars>
          <dgm:bulletEnabled val="1"/>
        </dgm:presLayoutVars>
      </dgm:prSet>
      <dgm:spPr/>
    </dgm:pt>
    <dgm:pt modelId="{832D0D2E-B040-47B0-A18E-68CA6D0CE790}" type="pres">
      <dgm:prSet presAssocID="{BF2EB2CE-7ADE-46EE-88D3-2328B60B71D2}" presName="rect2" presStyleLbl="fgImgPlace1" presStyleIdx="1" presStyleCnt="3" custLinFactNeighborX="-59333" custLinFactNeighborY="667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Трамвай"/>
        </a:ext>
      </dgm:extLst>
    </dgm:pt>
    <dgm:pt modelId="{347ABEA1-59AA-488C-B26F-5B3AA88F0638}" type="pres">
      <dgm:prSet presAssocID="{C685B234-20C9-4941-96A4-34CCFDED7DCC}" presName="sibTrans" presStyleCnt="0"/>
      <dgm:spPr/>
    </dgm:pt>
    <dgm:pt modelId="{5D21F662-0219-4698-9047-CCEF70081B57}" type="pres">
      <dgm:prSet presAssocID="{1C7F0937-D7DD-4AA8-B47C-94CFCFDA8EB0}" presName="composite" presStyleCnt="0"/>
      <dgm:spPr/>
    </dgm:pt>
    <dgm:pt modelId="{819F93A0-219C-4665-AB5E-B1E0A413CDCC}" type="pres">
      <dgm:prSet presAssocID="{1C7F0937-D7DD-4AA8-B47C-94CFCFDA8EB0}" presName="rect1" presStyleLbl="trAlignAcc1" presStyleIdx="2" presStyleCnt="3" custScaleX="109627" custLinFactNeighborX="15000" custLinFactNeighborY="-15077">
        <dgm:presLayoutVars>
          <dgm:bulletEnabled val="1"/>
        </dgm:presLayoutVars>
      </dgm:prSet>
      <dgm:spPr/>
    </dgm:pt>
    <dgm:pt modelId="{2B6978C0-2BEE-433E-AC08-D77D9DF50005}" type="pres">
      <dgm:prSet presAssocID="{1C7F0937-D7DD-4AA8-B47C-94CFCFDA8EB0}" presName="rect2" presStyleLbl="fgImgPlace1" presStyleIdx="2" presStyleCnt="3" custLinFactNeighborX="-47184" custLinFactNeighborY="-870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Шестеренки"/>
        </a:ext>
      </dgm:extLst>
    </dgm:pt>
  </dgm:ptLst>
  <dgm:cxnLst>
    <dgm:cxn modelId="{41B7F30E-0E48-429C-A6CC-F12C75428348}" srcId="{EBBE660E-992C-47B7-B1B6-40A11C898904}" destId="{1C7F0937-D7DD-4AA8-B47C-94CFCFDA8EB0}" srcOrd="2" destOrd="0" parTransId="{66D51F55-2E87-4F81-9C36-C5797FD7284D}" sibTransId="{86547952-35B8-4A74-8751-955BDA3B3B1E}"/>
    <dgm:cxn modelId="{69C8CC52-BA0A-4587-8871-91534CD7ACED}" type="presOf" srcId="{62E17EA5-9B6C-4A04-A456-0E02D4F8CB3E}" destId="{AD0AEBC4-91D0-4A10-9AA7-2FD94DFCD55C}" srcOrd="0" destOrd="0" presId="urn:microsoft.com/office/officeart/2008/layout/PictureStrips"/>
    <dgm:cxn modelId="{37E7BE54-8980-485C-AD2E-84CEFF43CC09}" srcId="{EBBE660E-992C-47B7-B1B6-40A11C898904}" destId="{62E17EA5-9B6C-4A04-A456-0E02D4F8CB3E}" srcOrd="0" destOrd="0" parTransId="{8DBECF05-A794-45D4-AB57-2A3CA86B3C1E}" sibTransId="{212C3A0C-ECAD-4AF6-9383-6C10B5DEABEB}"/>
    <dgm:cxn modelId="{9941F688-1990-452B-B282-C228A2F887E8}" type="presOf" srcId="{BF2EB2CE-7ADE-46EE-88D3-2328B60B71D2}" destId="{3347528A-07A8-4B90-B482-242AD0E76EE4}" srcOrd="0" destOrd="0" presId="urn:microsoft.com/office/officeart/2008/layout/PictureStrips"/>
    <dgm:cxn modelId="{6D0741A4-06BA-40D2-AA51-A000298350D7}" srcId="{EBBE660E-992C-47B7-B1B6-40A11C898904}" destId="{BF2EB2CE-7ADE-46EE-88D3-2328B60B71D2}" srcOrd="1" destOrd="0" parTransId="{AD3828D5-E396-4861-BFF5-5F2AA65C8FDD}" sibTransId="{C685B234-20C9-4941-96A4-34CCFDED7DCC}"/>
    <dgm:cxn modelId="{CCBCBFD7-1A38-4BA4-9F94-F2261E05EA25}" type="presOf" srcId="{1C7F0937-D7DD-4AA8-B47C-94CFCFDA8EB0}" destId="{819F93A0-219C-4665-AB5E-B1E0A413CDCC}" srcOrd="0" destOrd="0" presId="urn:microsoft.com/office/officeart/2008/layout/PictureStrips"/>
    <dgm:cxn modelId="{3CC0F5D8-1535-456B-90E5-FB37177B8627}" type="presOf" srcId="{EBBE660E-992C-47B7-B1B6-40A11C898904}" destId="{A002DC64-E6BD-49A3-A2AF-EFB37EB0CB72}" srcOrd="0" destOrd="0" presId="urn:microsoft.com/office/officeart/2008/layout/PictureStrips"/>
    <dgm:cxn modelId="{9924DDD2-ED37-4A51-87B1-C988A76E4736}" type="presParOf" srcId="{A002DC64-E6BD-49A3-A2AF-EFB37EB0CB72}" destId="{61F12C3A-75C4-4157-BF57-705A11E0465F}" srcOrd="0" destOrd="0" presId="urn:microsoft.com/office/officeart/2008/layout/PictureStrips"/>
    <dgm:cxn modelId="{4C0F3619-97E8-4582-8F50-78F5291BFDB6}" type="presParOf" srcId="{61F12C3A-75C4-4157-BF57-705A11E0465F}" destId="{AD0AEBC4-91D0-4A10-9AA7-2FD94DFCD55C}" srcOrd="0" destOrd="0" presId="urn:microsoft.com/office/officeart/2008/layout/PictureStrips"/>
    <dgm:cxn modelId="{8518AB40-F0E2-496C-97D6-7AA87ADF6F78}" type="presParOf" srcId="{61F12C3A-75C4-4157-BF57-705A11E0465F}" destId="{6D210376-35CF-40B3-809D-9298B0B6D034}" srcOrd="1" destOrd="0" presId="urn:microsoft.com/office/officeart/2008/layout/PictureStrips"/>
    <dgm:cxn modelId="{8C3D9424-67BE-407F-8D8C-3D6996166714}" type="presParOf" srcId="{A002DC64-E6BD-49A3-A2AF-EFB37EB0CB72}" destId="{0BAE93A1-7DF0-4B71-961E-E830D444E0BB}" srcOrd="1" destOrd="0" presId="urn:microsoft.com/office/officeart/2008/layout/PictureStrips"/>
    <dgm:cxn modelId="{7435357C-03A9-42D2-97AD-E103B258CCC0}" type="presParOf" srcId="{A002DC64-E6BD-49A3-A2AF-EFB37EB0CB72}" destId="{72DF8FA0-810B-4675-B498-23DFC0848DEF}" srcOrd="2" destOrd="0" presId="urn:microsoft.com/office/officeart/2008/layout/PictureStrips"/>
    <dgm:cxn modelId="{B6989505-5647-4648-B824-3A4006942AEB}" type="presParOf" srcId="{72DF8FA0-810B-4675-B498-23DFC0848DEF}" destId="{3347528A-07A8-4B90-B482-242AD0E76EE4}" srcOrd="0" destOrd="0" presId="urn:microsoft.com/office/officeart/2008/layout/PictureStrips"/>
    <dgm:cxn modelId="{19CD7F65-D727-4570-AB20-C001297F0EBB}" type="presParOf" srcId="{72DF8FA0-810B-4675-B498-23DFC0848DEF}" destId="{832D0D2E-B040-47B0-A18E-68CA6D0CE790}" srcOrd="1" destOrd="0" presId="urn:microsoft.com/office/officeart/2008/layout/PictureStrips"/>
    <dgm:cxn modelId="{2A28D104-2723-4F0F-A5F2-8E898744B73E}" type="presParOf" srcId="{A002DC64-E6BD-49A3-A2AF-EFB37EB0CB72}" destId="{347ABEA1-59AA-488C-B26F-5B3AA88F0638}" srcOrd="3" destOrd="0" presId="urn:microsoft.com/office/officeart/2008/layout/PictureStrips"/>
    <dgm:cxn modelId="{6B4CE6F6-A02A-4E23-87DC-1EE545F9EA17}" type="presParOf" srcId="{A002DC64-E6BD-49A3-A2AF-EFB37EB0CB72}" destId="{5D21F662-0219-4698-9047-CCEF70081B57}" srcOrd="4" destOrd="0" presId="urn:microsoft.com/office/officeart/2008/layout/PictureStrips"/>
    <dgm:cxn modelId="{F5CB267A-6A0A-4A1A-A221-D71BE9E3BC2A}" type="presParOf" srcId="{5D21F662-0219-4698-9047-CCEF70081B57}" destId="{819F93A0-219C-4665-AB5E-B1E0A413CDCC}" srcOrd="0" destOrd="0" presId="urn:microsoft.com/office/officeart/2008/layout/PictureStrips"/>
    <dgm:cxn modelId="{06B86CFD-EC74-45E1-A0DC-D367BC419E22}" type="presParOf" srcId="{5D21F662-0219-4698-9047-CCEF70081B57}" destId="{2B6978C0-2BEE-433E-AC08-D77D9DF5000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34333-79A9-4EA8-8C08-CC28DFD2F075}">
      <dsp:nvSpPr>
        <dsp:cNvPr id="0" name=""/>
        <dsp:cNvSpPr/>
      </dsp:nvSpPr>
      <dsp:spPr>
        <a:xfrm>
          <a:off x="39" y="132267"/>
          <a:ext cx="3807088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Общая вибрация</a:t>
          </a:r>
        </a:p>
      </dsp:txBody>
      <dsp:txXfrm>
        <a:off x="39" y="132267"/>
        <a:ext cx="3807088" cy="950400"/>
      </dsp:txXfrm>
    </dsp:sp>
    <dsp:sp modelId="{9AA97CF7-071E-4FF6-A4E4-9314363D71AF}">
      <dsp:nvSpPr>
        <dsp:cNvPr id="0" name=""/>
        <dsp:cNvSpPr/>
      </dsp:nvSpPr>
      <dsp:spPr>
        <a:xfrm>
          <a:off x="39" y="1082668"/>
          <a:ext cx="3807088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300" kern="1200" dirty="0"/>
            <a:t>на весь организм человека</a:t>
          </a:r>
        </a:p>
      </dsp:txBody>
      <dsp:txXfrm>
        <a:off x="39" y="1082668"/>
        <a:ext cx="3807088" cy="1449360"/>
      </dsp:txXfrm>
    </dsp:sp>
    <dsp:sp modelId="{23C3E433-FD46-4937-B7AE-63EA0E017807}">
      <dsp:nvSpPr>
        <dsp:cNvPr id="0" name=""/>
        <dsp:cNvSpPr/>
      </dsp:nvSpPr>
      <dsp:spPr>
        <a:xfrm>
          <a:off x="4340120" y="132267"/>
          <a:ext cx="3807088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 Локальная</a:t>
          </a:r>
        </a:p>
      </dsp:txBody>
      <dsp:txXfrm>
        <a:off x="4340120" y="132267"/>
        <a:ext cx="3807088" cy="950400"/>
      </dsp:txXfrm>
    </dsp:sp>
    <dsp:sp modelId="{EFB30A48-AAB3-4777-9B69-E49B5063F6B1}">
      <dsp:nvSpPr>
        <dsp:cNvPr id="0" name=""/>
        <dsp:cNvSpPr/>
      </dsp:nvSpPr>
      <dsp:spPr>
        <a:xfrm>
          <a:off x="4340120" y="1082668"/>
          <a:ext cx="3807088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300" kern="1200" dirty="0"/>
            <a:t>на отдельные части тела</a:t>
          </a:r>
        </a:p>
      </dsp:txBody>
      <dsp:txXfrm>
        <a:off x="4340120" y="1082668"/>
        <a:ext cx="3807088" cy="1449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AEBC4-91D0-4A10-9AA7-2FD94DFCD55C}">
      <dsp:nvSpPr>
        <dsp:cNvPr id="0" name=""/>
        <dsp:cNvSpPr/>
      </dsp:nvSpPr>
      <dsp:spPr>
        <a:xfrm>
          <a:off x="1408476" y="214017"/>
          <a:ext cx="2961858" cy="846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52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Транспортно-технологическая             вибрация</a:t>
          </a:r>
        </a:p>
      </dsp:txBody>
      <dsp:txXfrm>
        <a:off x="1408476" y="214017"/>
        <a:ext cx="2961858" cy="846732"/>
      </dsp:txXfrm>
    </dsp:sp>
    <dsp:sp modelId="{6D210376-35CF-40B3-809D-9298B0B6D034}">
      <dsp:nvSpPr>
        <dsp:cNvPr id="0" name=""/>
        <dsp:cNvSpPr/>
      </dsp:nvSpPr>
      <dsp:spPr>
        <a:xfrm>
          <a:off x="721673" y="181222"/>
          <a:ext cx="592713" cy="8890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7528A-07A8-4B90-B482-242AD0E76EE4}">
      <dsp:nvSpPr>
        <dsp:cNvPr id="0" name=""/>
        <dsp:cNvSpPr/>
      </dsp:nvSpPr>
      <dsp:spPr>
        <a:xfrm>
          <a:off x="1408476" y="1228376"/>
          <a:ext cx="2961858" cy="846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52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Транспортная вибрация</a:t>
          </a:r>
        </a:p>
      </dsp:txBody>
      <dsp:txXfrm>
        <a:off x="1408476" y="1228376"/>
        <a:ext cx="2961858" cy="846732"/>
      </dsp:txXfrm>
    </dsp:sp>
    <dsp:sp modelId="{832D0D2E-B040-47B0-A18E-68CA6D0CE790}">
      <dsp:nvSpPr>
        <dsp:cNvPr id="0" name=""/>
        <dsp:cNvSpPr/>
      </dsp:nvSpPr>
      <dsp:spPr>
        <a:xfrm>
          <a:off x="663629" y="1217852"/>
          <a:ext cx="592713" cy="8890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F93A0-219C-4665-AB5E-B1E0A413CDCC}">
      <dsp:nvSpPr>
        <dsp:cNvPr id="0" name=""/>
        <dsp:cNvSpPr/>
      </dsp:nvSpPr>
      <dsp:spPr>
        <a:xfrm>
          <a:off x="1404209" y="2219129"/>
          <a:ext cx="2970393" cy="846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52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Технологическая              вибрация</a:t>
          </a:r>
        </a:p>
      </dsp:txBody>
      <dsp:txXfrm>
        <a:off x="1404209" y="2219129"/>
        <a:ext cx="2970393" cy="846732"/>
      </dsp:txXfrm>
    </dsp:sp>
    <dsp:sp modelId="{2B6978C0-2BEE-433E-AC08-D77D9DF50005}">
      <dsp:nvSpPr>
        <dsp:cNvPr id="0" name=""/>
        <dsp:cNvSpPr/>
      </dsp:nvSpPr>
      <dsp:spPr>
        <a:xfrm>
          <a:off x="735637" y="2147118"/>
          <a:ext cx="592713" cy="8890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70B07-5AE4-49D1-A072-0AC7901CC4CC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AC1D1-6129-4C00-B9E8-2E8383CA652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99D65-938D-4565-BC53-F26F5E8FEC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625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99D65-938D-4565-BC53-F26F5E8FEC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574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99D65-938D-4565-BC53-F26F5E8FEC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2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99D65-938D-4565-BC53-F26F5E8FEC6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99D65-938D-4565-BC53-F26F5E8FEC6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6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99D65-938D-4565-BC53-F26F5E8FEC6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583" y="1412776"/>
            <a:ext cx="3744417" cy="2808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3740" b="13263"/>
          <a:stretch/>
        </p:blipFill>
        <p:spPr>
          <a:xfrm flipH="1">
            <a:off x="1116941" y="1912437"/>
            <a:ext cx="1524606" cy="1152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ВИБРАЦИОННАЯ </a:t>
            </a:r>
            <a:br>
              <a:rPr lang="ru-RU" dirty="0"/>
            </a:br>
            <a:r>
              <a:rPr lang="ru-RU" dirty="0"/>
              <a:t>БОЛЕЗНЬ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38799"/>
            <a:ext cx="6400800" cy="97245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К.м.н., Сметнева Н.С.</a:t>
            </a:r>
          </a:p>
          <a:p>
            <a:r>
              <a:rPr lang="ru-RU" sz="2000" dirty="0">
                <a:solidFill>
                  <a:schemeClr val="tx1"/>
                </a:solidFill>
              </a:rPr>
              <a:t>2021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3740" b="13263"/>
          <a:stretch/>
        </p:blipFill>
        <p:spPr>
          <a:xfrm flipH="1">
            <a:off x="354638" y="1912437"/>
            <a:ext cx="1524606" cy="1152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2585" b="13263"/>
          <a:stretch/>
        </p:blipFill>
        <p:spPr>
          <a:xfrm flipH="1">
            <a:off x="-1" y="1912437"/>
            <a:ext cx="548095" cy="11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27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D656D-CA99-4A92-A179-066651F2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Виброопасные</a:t>
            </a:r>
            <a:r>
              <a:rPr lang="ru-RU" dirty="0"/>
              <a:t> профессии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53C4C3-E576-40DB-B104-E5349F5FF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Полировщик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82BDBF-F39B-4ED9-9423-3EDB13993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Проходчик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2871DD-2EA5-4699-A5B0-84D6F459EB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12E89A-D6EF-4604-8CE2-3EB7017B2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74" r="11134"/>
          <a:stretch/>
        </p:blipFill>
        <p:spPr>
          <a:xfrm>
            <a:off x="457199" y="2181694"/>
            <a:ext cx="3466729" cy="39512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C6FFB9-A767-4A31-8AD1-F8F18EF1A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7" r="15957"/>
          <a:stretch/>
        </p:blipFill>
        <p:spPr>
          <a:xfrm>
            <a:off x="4645025" y="2150300"/>
            <a:ext cx="3599383" cy="40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3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535"/>
          </a:xfrm>
        </p:spPr>
        <p:txBody>
          <a:bodyPr>
            <a:noAutofit/>
          </a:bodyPr>
          <a:lstStyle/>
          <a:p>
            <a:r>
              <a:rPr lang="ru-RU" sz="2400" b="1" dirty="0"/>
              <a:t>Классификация ВБ</a:t>
            </a:r>
            <a:endParaRPr lang="en-US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895351"/>
            <a:ext cx="4040188" cy="63976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ВБ от воздействия общей вибрации [Г.Н. Лагутина, 2011]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508957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• 1-я степень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– полиневропатия верхних и нижних конечностей, нерезко выраженная, сенсорная форма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• 2-я</a:t>
            </a:r>
            <a:r>
              <a:rPr lang="ru-RU" sz="1800" dirty="0"/>
              <a:t> </a:t>
            </a:r>
            <a:r>
              <a:rPr lang="ru-RU" sz="1600" dirty="0"/>
              <a:t>степень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– полиневропатия верхних и нижних конечностей, умеренно выраженная, сенсорная форма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– </a:t>
            </a:r>
            <a:r>
              <a:rPr lang="ru-RU" sz="1600" dirty="0" err="1"/>
              <a:t>дорсопатия</a:t>
            </a:r>
            <a:r>
              <a:rPr lang="ru-RU" sz="1600" dirty="0"/>
              <a:t> (</a:t>
            </a:r>
            <a:r>
              <a:rPr lang="ru-RU" sz="1600" dirty="0" err="1"/>
              <a:t>миофасциальный</a:t>
            </a:r>
            <a:r>
              <a:rPr lang="ru-RU" sz="1600" dirty="0"/>
              <a:t> болевой синдром, </a:t>
            </a:r>
            <a:r>
              <a:rPr lang="ru-RU" sz="1600" dirty="0" err="1"/>
              <a:t>радикулопатия</a:t>
            </a:r>
            <a:r>
              <a:rPr lang="ru-RU" sz="1600" dirty="0"/>
              <a:t> пояснично-крестцового уровня)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895351"/>
            <a:ext cx="4041775" cy="63976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ВБ от воздействия локальной вибрации [Г.Н. Лагутина, 2011]: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041775" cy="40541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dirty="0"/>
              <a:t>• 1-я степень</a:t>
            </a:r>
            <a:br>
              <a:rPr lang="ru-RU" sz="1800" dirty="0"/>
            </a:br>
            <a:r>
              <a:rPr lang="ru-RU" sz="1800" dirty="0"/>
              <a:t>– полиневропатия верхних конечностей, нерезко выраженная, сенсорная форма</a:t>
            </a:r>
            <a:br>
              <a:rPr lang="ru-RU" sz="1800" dirty="0"/>
            </a:br>
            <a:r>
              <a:rPr lang="ru-RU" sz="1800" dirty="0"/>
              <a:t>– вторичный СР (синдром белого пальца – редкие приступы)</a:t>
            </a:r>
            <a:br>
              <a:rPr lang="ru-RU" sz="1800" dirty="0"/>
            </a:br>
            <a:r>
              <a:rPr lang="ru-RU" sz="1800" dirty="0"/>
              <a:t>– синдром </a:t>
            </a:r>
            <a:r>
              <a:rPr lang="ru-RU" sz="1800" dirty="0" err="1"/>
              <a:t>карпального</a:t>
            </a:r>
            <a:r>
              <a:rPr lang="ru-RU" sz="1800" dirty="0"/>
              <a:t> канала (компрессионная невропатия срединного нерва – ирритативная стадия)</a:t>
            </a:r>
            <a:br>
              <a:rPr lang="ru-RU" sz="1800" dirty="0"/>
            </a:br>
            <a:r>
              <a:rPr lang="ru-RU" sz="1800" dirty="0"/>
              <a:t>• 2-я степень:</a:t>
            </a:r>
            <a:br>
              <a:rPr lang="ru-RU" sz="1800" dirty="0"/>
            </a:br>
            <a:r>
              <a:rPr lang="ru-RU" sz="1800" dirty="0"/>
              <a:t>– полиневропатия верхних конечностей, умеренно выраженная, сенсорная форма</a:t>
            </a:r>
            <a:br>
              <a:rPr lang="ru-RU" sz="1800" dirty="0"/>
            </a:br>
            <a:r>
              <a:rPr lang="ru-RU" sz="1800" dirty="0"/>
              <a:t>– вторичный СР (синдром белого пальца – частые приступы)</a:t>
            </a:r>
            <a:br>
              <a:rPr lang="ru-RU" sz="1800" dirty="0"/>
            </a:br>
            <a:r>
              <a:rPr lang="ru-RU" sz="1800" dirty="0"/>
              <a:t>– синдром </a:t>
            </a:r>
            <a:r>
              <a:rPr lang="ru-RU" sz="1800" dirty="0" err="1"/>
              <a:t>карпального</a:t>
            </a:r>
            <a:r>
              <a:rPr lang="ru-RU" sz="1800" dirty="0"/>
              <a:t> канала (компрессионная невропатия срединного нерва – </a:t>
            </a:r>
            <a:r>
              <a:rPr lang="ru-RU" sz="1800" dirty="0" err="1"/>
              <a:t>дефицитарная</a:t>
            </a:r>
            <a:r>
              <a:rPr lang="ru-RU" sz="1800" dirty="0"/>
              <a:t> стадия).</a:t>
            </a:r>
            <a:br>
              <a:rPr lang="ru-RU" sz="1800" dirty="0"/>
            </a:b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A00A1-7AF7-68CB-0932-81BA44893264}"/>
              </a:ext>
            </a:extLst>
          </p:cNvPr>
          <p:cNvSpPr txBox="1"/>
          <p:nvPr/>
        </p:nvSpPr>
        <p:spPr>
          <a:xfrm>
            <a:off x="245648" y="5322887"/>
            <a:ext cx="425174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ВБ, связанная с воздействием локальной и общей вибрации: </a:t>
            </a:r>
            <a:endParaRPr lang="ru-R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сочетает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клинические синдромы самостоятельных форм заболевания в соответствии со </a:t>
            </a:r>
            <a:r>
              <a:rPr lang="ru-RU" sz="1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степенью тяжести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87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B164C69-E5A5-4376-A7CF-3F547BF9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ВБ от воздействия локальной вибрации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9ED2020-D2B7-490B-AC44-A6019C58C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C2DB37-6871-4F52-AAE1-F77BD6B56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120936"/>
            <a:ext cx="3609145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FBB6642-6C7C-470C-AC44-16FC4CE0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40" y="442640"/>
            <a:ext cx="8229600" cy="1143000"/>
          </a:xfrm>
        </p:spPr>
        <p:txBody>
          <a:bodyPr>
            <a:noAutofit/>
          </a:bodyPr>
          <a:lstStyle/>
          <a:p>
            <a:r>
              <a:rPr lang="ru-RU" dirty="0"/>
              <a:t>ВБ от воздействия локальной вибрации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E1BA20C-6975-4ACC-A059-5B7F084A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40" y="2132856"/>
            <a:ext cx="8229600" cy="4282504"/>
          </a:xfrm>
        </p:spPr>
        <p:txBody>
          <a:bodyPr>
            <a:normAutofit/>
          </a:bodyPr>
          <a:lstStyle/>
          <a:p>
            <a:r>
              <a:rPr lang="ru-RU" dirty="0"/>
              <a:t>Различная степень нарушений в верхних конечностях</a:t>
            </a:r>
          </a:p>
          <a:p>
            <a:pPr lvl="1"/>
            <a:r>
              <a:rPr lang="ru-RU" dirty="0"/>
              <a:t>сосудистые нарушения</a:t>
            </a:r>
          </a:p>
          <a:p>
            <a:pPr lvl="1"/>
            <a:r>
              <a:rPr lang="ru-RU" dirty="0"/>
              <a:t>нервно-мышечные нарушения</a:t>
            </a:r>
          </a:p>
          <a:p>
            <a:pPr lvl="1"/>
            <a:r>
              <a:rPr lang="ru-RU" dirty="0"/>
              <a:t>костно-суставные нарушения</a:t>
            </a:r>
          </a:p>
        </p:txBody>
      </p:sp>
    </p:spTree>
    <p:extLst>
      <p:ext uri="{BB962C8B-B14F-4D97-AF65-F5344CB8AC3E}">
        <p14:creationId xmlns:p14="http://schemas.microsoft.com/office/powerpoint/2010/main" val="2367375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425"/>
          <a:stretch/>
        </p:blipFill>
        <p:spPr>
          <a:xfrm>
            <a:off x="4786314" y="1214422"/>
            <a:ext cx="3857652" cy="4318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0" y="1268487"/>
            <a:ext cx="4102100" cy="4051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4857752" y="5572140"/>
            <a:ext cx="365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Тельца </a:t>
            </a:r>
            <a:r>
              <a:rPr lang="ru-RU" dirty="0" err="1"/>
              <a:t>Фатера-Пачини</a:t>
            </a:r>
            <a:r>
              <a:rPr lang="ru-RU" dirty="0"/>
              <a:t> – вибрационные рецепторы , расположенные в поверхностных слоях эпидермиса</a:t>
            </a:r>
          </a:p>
        </p:txBody>
      </p:sp>
      <p:sp>
        <p:nvSpPr>
          <p:cNvPr id="7" name="Rectangle 5"/>
          <p:cNvSpPr/>
          <p:nvPr/>
        </p:nvSpPr>
        <p:spPr>
          <a:xfrm>
            <a:off x="428596" y="5657671"/>
            <a:ext cx="36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Путь передачи вибрации на руки рабочего</a:t>
            </a:r>
          </a:p>
        </p:txBody>
      </p:sp>
    </p:spTree>
    <p:extLst>
      <p:ext uri="{BB962C8B-B14F-4D97-AF65-F5344CB8AC3E}">
        <p14:creationId xmlns:p14="http://schemas.microsoft.com/office/powerpoint/2010/main" val="15087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75A58-CA1E-4B80-ABDC-B3CEF44C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Проявления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287C71-0BAA-4BD1-B236-59C1CB7FB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полинейропатия верхних конечностей, в том числе с сенсорными и вегетативно-трофическими нарушениями</a:t>
            </a:r>
          </a:p>
          <a:p>
            <a:r>
              <a:rPr lang="ru-RU" dirty="0"/>
              <a:t>периферический ангиодистонический синдром верхних конечностей (в том числе синдром </a:t>
            </a:r>
            <a:r>
              <a:rPr lang="ru-RU" dirty="0" err="1"/>
              <a:t>Рейно</a:t>
            </a:r>
            <a:r>
              <a:rPr lang="ru-RU" dirty="0"/>
              <a:t>)</a:t>
            </a:r>
          </a:p>
          <a:p>
            <a:r>
              <a:rPr lang="ru-RU" dirty="0"/>
              <a:t>синдром </a:t>
            </a:r>
            <a:r>
              <a:rPr lang="ru-RU" dirty="0" err="1"/>
              <a:t>карпального</a:t>
            </a:r>
            <a:r>
              <a:rPr lang="ru-RU" dirty="0"/>
              <a:t> канала (компрессионная нейропатия срединного нерва)</a:t>
            </a:r>
          </a:p>
          <a:p>
            <a:r>
              <a:rPr lang="ru-RU" dirty="0"/>
              <a:t>миофиброз предплечий и плечевого пояса, </a:t>
            </a:r>
          </a:p>
          <a:p>
            <a:r>
              <a:rPr lang="ru-RU" dirty="0"/>
              <a:t>артрозы и </a:t>
            </a:r>
            <a:r>
              <a:rPr lang="ru-RU" dirty="0" err="1"/>
              <a:t>периартрозы</a:t>
            </a:r>
            <a:r>
              <a:rPr lang="ru-RU" dirty="0"/>
              <a:t> лучезапястных и локтевых суставов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963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431"/>
            <a:ext cx="5436096" cy="4155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5677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Периферический ангиодистонический синдром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Синдром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полиневропатии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верхних конечностей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Миофибродистрофический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синдром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37BE79-04E7-4C6D-BC1D-83EA3E8251E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Ведущие синдромы ВБ верхних конечностей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1387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431"/>
            <a:ext cx="5436096" cy="4155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5677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Периферический ангиодистонический синдром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Синдром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полиневропатии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верхних конечностей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Миофибродистрофический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синдром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37BE79-04E7-4C6D-BC1D-83EA3E8251E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Ведущие синдромы ВБ верхних конечностей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2376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1680" cy="1458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9997" y="188640"/>
            <a:ext cx="723629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Периферический ангиодистонический синдром</a:t>
            </a:r>
          </a:p>
          <a:p>
            <a:pPr algn="ctr"/>
            <a:endParaRPr lang="ru-RU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Прямое повреждающее действие вибрации на эндотелий сосудов;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развитие сложных регуляторных расстройств с одновременным или последовательным формированием</a:t>
            </a:r>
          </a:p>
          <a:p>
            <a:pPr lvl="1"/>
            <a:r>
              <a:rPr lang="ru-RU" sz="2400" dirty="0"/>
              <a:t>	- нейрогормональных </a:t>
            </a:r>
          </a:p>
          <a:p>
            <a:pPr lvl="1"/>
            <a:r>
              <a:rPr lang="ru-RU" sz="2400" dirty="0"/>
              <a:t>	- рефлекторных нарушений;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изменение микроциркуляции и </a:t>
            </a:r>
            <a:r>
              <a:rPr lang="ru-RU" sz="2400" dirty="0" err="1"/>
              <a:t>транскапиллярного</a:t>
            </a:r>
            <a:r>
              <a:rPr lang="ru-RU" sz="2400" dirty="0"/>
              <a:t> обмена;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прогрессирование тканевой гипоксии.</a:t>
            </a:r>
          </a:p>
        </p:txBody>
      </p:sp>
    </p:spTree>
    <p:extLst>
      <p:ext uri="{BB962C8B-B14F-4D97-AF65-F5344CB8AC3E}">
        <p14:creationId xmlns:p14="http://schemas.microsoft.com/office/powerpoint/2010/main" val="2859710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1680" cy="1458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9997" y="179309"/>
            <a:ext cx="72362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Периферический ангиодистонический синдром: клинические признаки </a:t>
            </a:r>
          </a:p>
          <a:p>
            <a:endParaRPr lang="ru-RU" sz="2000" dirty="0"/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Мраморная окраска верхних конечностей;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периферический цианоз рук;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гипотермия пальцев и кистей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внезапно возникающие приступы ангиоспазма (синдром </a:t>
            </a:r>
            <a:r>
              <a:rPr lang="ru-RU" sz="2400" dirty="0" err="1"/>
              <a:t>Рейно</a:t>
            </a:r>
            <a:r>
              <a:rPr lang="ru-RU" sz="2400" dirty="0"/>
              <a:t>) на одной или на обеих руках (полировщики, </a:t>
            </a:r>
            <a:r>
              <a:rPr lang="ru-RU" sz="2400" dirty="0" err="1"/>
              <a:t>наждачники</a:t>
            </a:r>
            <a:r>
              <a:rPr lang="ru-RU" sz="2400" dirty="0"/>
              <a:t> и др.);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приступы ангиоспазма чаще наблюдаются при мытье рук холодной водой или при общем охлаждении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252623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7878"/>
            <a:ext cx="8229600" cy="5813810"/>
          </a:xfrm>
        </p:spPr>
        <p:txBody>
          <a:bodyPr>
            <a:normAutofit/>
          </a:bodyPr>
          <a:lstStyle/>
          <a:p>
            <a:r>
              <a:rPr lang="ru-RU" dirty="0"/>
              <a:t>Вибрационная болезнь – это профессиональное заболевание, возникающее вследствие длительного (10-15 лет) воздействия на организм такого физического явления, как вибрация.</a:t>
            </a:r>
          </a:p>
          <a:p>
            <a:r>
              <a:rPr lang="ru-RU" dirty="0"/>
              <a:t>Вибрация – это механическое колебательное движение с определенной частотой. Самой опасной считается вибрация с частотой 16-200 Гц.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DF6A704A2956F82F7ADFD4157D463DCDCDDA21FB0297A2398pimgpsh_fullsize_dist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4" t="13668" r="10303" b="18312"/>
          <a:stretch/>
        </p:blipFill>
        <p:spPr>
          <a:xfrm>
            <a:off x="2576492" y="1483226"/>
            <a:ext cx="3809842" cy="3809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5"/>
          <p:cNvSpPr/>
          <p:nvPr/>
        </p:nvSpPr>
        <p:spPr>
          <a:xfrm>
            <a:off x="2571736" y="5572140"/>
            <a:ext cx="365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Приступ ангиоспазма при синдроме </a:t>
            </a:r>
            <a:r>
              <a:rPr lang="ru-RU" dirty="0" err="1"/>
              <a:t>Рейно</a:t>
            </a:r>
            <a:r>
              <a:rPr lang="ru-RU" dirty="0"/>
              <a:t>.</a:t>
            </a:r>
          </a:p>
          <a:p>
            <a:r>
              <a:rPr lang="ru-RU" dirty="0"/>
              <a:t>Ангиография.</a:t>
            </a:r>
          </a:p>
        </p:txBody>
      </p:sp>
    </p:spTree>
    <p:extLst>
      <p:ext uri="{BB962C8B-B14F-4D97-AF65-F5344CB8AC3E}">
        <p14:creationId xmlns:p14="http://schemas.microsoft.com/office/powerpoint/2010/main" val="1066112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3906F6-5093-4790-95AA-DB57AD03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3875"/>
            <a:ext cx="6096000" cy="5810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27A19B-02DE-4429-A511-EC3A9F7D099B}"/>
              </a:ext>
            </a:extLst>
          </p:cNvPr>
          <p:cNvSpPr txBox="1"/>
          <p:nvPr/>
        </p:nvSpPr>
        <p:spPr>
          <a:xfrm>
            <a:off x="5940152" y="63304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Синдром </a:t>
            </a:r>
            <a:r>
              <a:rPr lang="ru-RU" dirty="0" err="1"/>
              <a:t>Рейно</a:t>
            </a:r>
            <a:r>
              <a:rPr lang="ru-RU" dirty="0"/>
              <a:t>. Ангиоспазм.</a:t>
            </a:r>
          </a:p>
        </p:txBody>
      </p:sp>
    </p:spTree>
    <p:extLst>
      <p:ext uri="{BB962C8B-B14F-4D97-AF65-F5344CB8AC3E}">
        <p14:creationId xmlns:p14="http://schemas.microsoft.com/office/powerpoint/2010/main" val="1763167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24B06361F83F104B6E99F02285F4B01CC9870A74220F44007pimgpsh_fullsize_dist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536504" cy="688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6B4456-464D-489F-B2E5-37FF3F6D11D4}"/>
              </a:ext>
            </a:extLst>
          </p:cNvPr>
          <p:cNvSpPr txBox="1"/>
          <p:nvPr/>
        </p:nvSpPr>
        <p:spPr>
          <a:xfrm>
            <a:off x="6660232" y="5657671"/>
            <a:ext cx="248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Синдром </a:t>
            </a:r>
            <a:r>
              <a:rPr lang="ru-RU" dirty="0" err="1"/>
              <a:t>Рейно</a:t>
            </a:r>
            <a:r>
              <a:rPr lang="ru-RU" dirty="0"/>
              <a:t>. </a:t>
            </a:r>
          </a:p>
          <a:p>
            <a:r>
              <a:rPr lang="ru-RU" dirty="0"/>
              <a:t>Ангиоспазм.</a:t>
            </a:r>
          </a:p>
          <a:p>
            <a:r>
              <a:rPr lang="ru-RU" dirty="0"/>
              <a:t>Гипотрофия мышц кисти.</a:t>
            </a:r>
          </a:p>
        </p:txBody>
      </p:sp>
    </p:spTree>
    <p:extLst>
      <p:ext uri="{BB962C8B-B14F-4D97-AF65-F5344CB8AC3E}">
        <p14:creationId xmlns:p14="http://schemas.microsoft.com/office/powerpoint/2010/main" val="1066112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747-18-10-18-11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461516-8EFD-4075-ADC3-30E92D6970DC}"/>
              </a:ext>
            </a:extLst>
          </p:cNvPr>
          <p:cNvSpPr txBox="1"/>
          <p:nvPr/>
        </p:nvSpPr>
        <p:spPr>
          <a:xfrm>
            <a:off x="251520" y="5877272"/>
            <a:ext cx="396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Цианоз дистальных фаланг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746-18-10-18-11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DFDB4-ACEE-4EB4-A0F4-A5CE0D9CD869}"/>
              </a:ext>
            </a:extLst>
          </p:cNvPr>
          <p:cNvSpPr txBox="1"/>
          <p:nvPr/>
        </p:nvSpPr>
        <p:spPr>
          <a:xfrm>
            <a:off x="251520" y="5877272"/>
            <a:ext cx="396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Цианоз дистальных фаланг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431"/>
            <a:ext cx="5436096" cy="4155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5677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Периферический ангиодистонический синдром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Синдром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полиневропатии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верхних конечностей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Миофибродистрофический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синдром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37BE79-04E7-4C6D-BC1D-83EA3E8251E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Ведущие синдромы ВБ верхних конечностей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024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942304" cy="1484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2305" y="188640"/>
            <a:ext cx="702218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Синдром полиневропатии верхних конечностей</a:t>
            </a:r>
          </a:p>
          <a:p>
            <a:pPr marL="514350" indent="-514350">
              <a:buFont typeface="+mj-lt"/>
              <a:buAutoNum type="arabicParenR"/>
            </a:pPr>
            <a:endParaRPr lang="ru-RU" sz="2800" dirty="0"/>
          </a:p>
          <a:p>
            <a:r>
              <a:rPr lang="ru-RU" sz="2800" dirty="0"/>
              <a:t>Локальная вибрация вызывает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дегенеративные изменения концевых структур аксонов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снижает возбудимость </a:t>
            </a:r>
            <a:r>
              <a:rPr lang="ru-RU" sz="2800" dirty="0" err="1"/>
              <a:t>мотонейронов</a:t>
            </a:r>
            <a:endParaRPr lang="ru-R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с увеличением частоты вибрации и стажа в процесс вовлекаются </a:t>
            </a:r>
            <a:r>
              <a:rPr lang="ru-RU" sz="2800" dirty="0" err="1"/>
              <a:t>супрасегментарные</a:t>
            </a:r>
            <a:r>
              <a:rPr lang="ru-RU" sz="2800" dirty="0"/>
              <a:t> механизмы контроля </a:t>
            </a:r>
            <a:r>
              <a:rPr lang="ru-RU" sz="2800" dirty="0" err="1"/>
              <a:t>переднероговых</a:t>
            </a:r>
            <a:r>
              <a:rPr lang="ru-RU" sz="2800" dirty="0"/>
              <a:t> структур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глубокие необратимые изменения в тельцах Фатера-</a:t>
            </a:r>
            <a:r>
              <a:rPr lang="ru-RU" sz="2800" dirty="0" err="1"/>
              <a:t>Пачини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2845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88640"/>
            <a:ext cx="87849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  </a:t>
            </a:r>
            <a:r>
              <a:rPr lang="ru-RU" sz="3200" b="1" dirty="0"/>
              <a:t>Синдром полиневропатии верхних конечностей: клинические признаки</a:t>
            </a:r>
          </a:p>
          <a:p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Снижение вибрационной и болевой чувствительности верхних конечностей по типу </a:t>
            </a:r>
          </a:p>
          <a:p>
            <a:pPr lvl="1"/>
            <a:r>
              <a:rPr lang="ru-RU" sz="2800" dirty="0"/>
              <a:t>	- коротких «перчаток»(1 ст.) </a:t>
            </a:r>
          </a:p>
          <a:p>
            <a:pPr lvl="1"/>
            <a:r>
              <a:rPr lang="ru-RU" sz="2800" dirty="0"/>
              <a:t>	- длинных «перчаток» (2 ст.)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парестезии (онемение, мурашки, покалывание) рук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боли в руках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423262-4F9C-49D5-A152-1774B4A9B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03" b="4095"/>
          <a:stretch/>
        </p:blipFill>
        <p:spPr>
          <a:xfrm>
            <a:off x="4572000" y="4366342"/>
            <a:ext cx="4572396" cy="25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123"/>
          <a:stretch/>
        </p:blipFill>
        <p:spPr>
          <a:xfrm>
            <a:off x="1233395" y="1999914"/>
            <a:ext cx="1964422" cy="2941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414" r="46690" b="25532"/>
          <a:stretch/>
        </p:blipFill>
        <p:spPr>
          <a:xfrm>
            <a:off x="5477602" y="1999913"/>
            <a:ext cx="1943172" cy="29418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Полинейропатия</a:t>
            </a:r>
            <a:r>
              <a:rPr lang="ru-RU" b="1" dirty="0"/>
              <a:t> верхних конечностей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6306" y="5171231"/>
            <a:ext cx="4038600" cy="121502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«Короткие перчатки»</a:t>
            </a:r>
          </a:p>
          <a:p>
            <a:pPr marL="0" indent="0" algn="ctr">
              <a:buNone/>
            </a:pPr>
            <a:r>
              <a:rPr lang="ru-RU" dirty="0"/>
              <a:t>1 степень ВБ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29888" y="5171231"/>
            <a:ext cx="4038600" cy="121502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«Длинные перчатки»</a:t>
            </a:r>
          </a:p>
          <a:p>
            <a:pPr marL="0" indent="0" algn="ctr">
              <a:buNone/>
            </a:pPr>
            <a:r>
              <a:rPr lang="ru-RU" dirty="0"/>
              <a:t>2 степень ВБ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545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431"/>
            <a:ext cx="5436096" cy="4155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5677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ru-RU" sz="2800" dirty="0"/>
              <a:t>Периферический ангиодистонический синдром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dirty="0"/>
              <a:t>Синдром </a:t>
            </a:r>
            <a:r>
              <a:rPr lang="ru-RU" sz="2800" dirty="0" err="1"/>
              <a:t>полиневропатии</a:t>
            </a:r>
            <a:r>
              <a:rPr lang="ru-RU" sz="2800" dirty="0"/>
              <a:t> верхних конечностей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 err="1"/>
              <a:t>Миофибродистрофический</a:t>
            </a:r>
            <a:r>
              <a:rPr lang="ru-RU" sz="2800" b="1" dirty="0"/>
              <a:t> синдром</a:t>
            </a:r>
            <a:endParaRPr lang="ru-RU" sz="2800" b="1" u="sng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37BE79-04E7-4C6D-BC1D-83EA3E8251E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Ведущие синдромы ВБ верхних конечностей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14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4DD07-950F-4E0C-8E36-28A331C2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Источники технологической вибрации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0FDF6-CB43-4D95-817A-5146872EF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ru-RU" sz="3300" dirty="0"/>
              <a:t>Метало- и деревообрабатывающие станки</a:t>
            </a:r>
          </a:p>
          <a:p>
            <a:pPr>
              <a:lnSpc>
                <a:spcPct val="160000"/>
              </a:lnSpc>
            </a:pPr>
            <a:r>
              <a:rPr lang="ru-RU" sz="3300" dirty="0"/>
              <a:t>Кузнечно-прессовое оборудование</a:t>
            </a:r>
          </a:p>
          <a:p>
            <a:pPr>
              <a:lnSpc>
                <a:spcPct val="160000"/>
              </a:lnSpc>
            </a:pPr>
            <a:r>
              <a:rPr lang="ru-RU" sz="3300" dirty="0"/>
              <a:t>Литейные и электрические машины</a:t>
            </a:r>
          </a:p>
          <a:p>
            <a:pPr>
              <a:lnSpc>
                <a:spcPct val="160000"/>
              </a:lnSpc>
            </a:pPr>
            <a:r>
              <a:rPr lang="ru-RU" sz="3300" dirty="0"/>
              <a:t>Стационарные электрические установки</a:t>
            </a:r>
          </a:p>
          <a:p>
            <a:pPr>
              <a:lnSpc>
                <a:spcPct val="160000"/>
              </a:lnSpc>
            </a:pPr>
            <a:r>
              <a:rPr lang="ru-RU" sz="3300" dirty="0"/>
              <a:t>Насосные агрегаты и вентиляторы</a:t>
            </a:r>
          </a:p>
          <a:p>
            <a:pPr>
              <a:lnSpc>
                <a:spcPct val="160000"/>
              </a:lnSpc>
            </a:pPr>
            <a:r>
              <a:rPr lang="ru-RU" sz="3300" dirty="0"/>
              <a:t>Машины для животноводства, очистки и сортировки зерна</a:t>
            </a:r>
          </a:p>
          <a:p>
            <a:pPr>
              <a:lnSpc>
                <a:spcPct val="160000"/>
              </a:lnSpc>
            </a:pPr>
            <a:r>
              <a:rPr lang="ru-RU" sz="3300" dirty="0"/>
              <a:t>Оборудование промышленности и производства строительных материалов</a:t>
            </a:r>
          </a:p>
          <a:p>
            <a:pPr>
              <a:lnSpc>
                <a:spcPct val="160000"/>
              </a:lnSpc>
            </a:pPr>
            <a:r>
              <a:rPr lang="ru-RU" sz="3300" dirty="0"/>
              <a:t>Установки химических и нефтехимических производств</a:t>
            </a:r>
          </a:p>
          <a:p>
            <a:pPr>
              <a:lnSpc>
                <a:spcPct val="16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56178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65519" cy="1196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587" y="476672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Миофибродистрофический</a:t>
            </a:r>
            <a:r>
              <a:rPr lang="ru-RU" sz="3200" b="1" dirty="0"/>
              <a:t> синдром</a:t>
            </a:r>
            <a:endParaRPr lang="ru-RU" sz="3200" b="1" u="sng" dirty="0"/>
          </a:p>
          <a:p>
            <a:pPr marL="514350" indent="-514350"/>
            <a:endParaRPr lang="ru-RU" sz="28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Изменения дистрофического характера в результате нарушения микроциркуляции и тканевого метаболизма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Трофические нарушения преимущественно </a:t>
            </a:r>
          </a:p>
          <a:p>
            <a:pPr lvl="1"/>
            <a:r>
              <a:rPr lang="ru-RU" sz="2600" dirty="0"/>
              <a:t>- в нервной системе (</a:t>
            </a:r>
            <a:r>
              <a:rPr lang="ru-RU" sz="2600" dirty="0" err="1"/>
              <a:t>демиелинизация</a:t>
            </a:r>
            <a:r>
              <a:rPr lang="ru-RU" sz="2600" dirty="0"/>
              <a:t> и распад осевых цилиндров с развитием полиневропатии) </a:t>
            </a:r>
          </a:p>
          <a:p>
            <a:pPr lvl="1"/>
            <a:r>
              <a:rPr lang="ru-RU" sz="2600" dirty="0"/>
              <a:t>- в опорно-двигательном аппарате</a:t>
            </a:r>
          </a:p>
        </p:txBody>
      </p:sp>
    </p:spTree>
    <p:extLst>
      <p:ext uri="{BB962C8B-B14F-4D97-AF65-F5344CB8AC3E}">
        <p14:creationId xmlns:p14="http://schemas.microsoft.com/office/powerpoint/2010/main" val="2552362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65519" cy="1196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1234"/>
            <a:ext cx="91440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Миофибродистрофический</a:t>
            </a:r>
            <a:r>
              <a:rPr lang="ru-RU" sz="3200" b="1" dirty="0"/>
              <a:t> синдром: клинические проявления</a:t>
            </a:r>
            <a:endParaRPr lang="ru-RU" sz="3200" b="1" u="sng" dirty="0"/>
          </a:p>
          <a:p>
            <a:pPr marL="514350" indent="-514350"/>
            <a:endParaRPr lang="ru-RU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Снижение мышечной силы рук, гипотрофии мышц кистей и предплечий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Высокая частота туннельных синдромов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Дегенеративные изменения костно-суставного аппарата</a:t>
            </a:r>
          </a:p>
          <a:p>
            <a:pPr lvl="1"/>
            <a:r>
              <a:rPr lang="ru-RU" sz="2600" dirty="0"/>
              <a:t>- </a:t>
            </a:r>
            <a:r>
              <a:rPr lang="ru-RU" sz="2600" dirty="0" err="1"/>
              <a:t>остеопроз</a:t>
            </a:r>
            <a:r>
              <a:rPr lang="ru-RU" sz="2600" dirty="0"/>
              <a:t>, выходящий за рамки возрастных параметров</a:t>
            </a:r>
          </a:p>
          <a:p>
            <a:pPr lvl="1"/>
            <a:r>
              <a:rPr lang="ru-RU" sz="2600" dirty="0"/>
              <a:t>- </a:t>
            </a:r>
            <a:r>
              <a:rPr lang="ru-RU" sz="2600" dirty="0" err="1"/>
              <a:t>кистовидные</a:t>
            </a:r>
            <a:r>
              <a:rPr lang="ru-RU" sz="2600" dirty="0"/>
              <a:t> просветления</a:t>
            </a:r>
          </a:p>
          <a:p>
            <a:pPr lvl="1"/>
            <a:r>
              <a:rPr lang="ru-RU" sz="2600" dirty="0"/>
              <a:t>- </a:t>
            </a:r>
            <a:r>
              <a:rPr lang="ru-RU" sz="2600" dirty="0" err="1"/>
              <a:t>эностозы</a:t>
            </a:r>
            <a:endParaRPr lang="ru-RU" sz="2600" dirty="0"/>
          </a:p>
          <a:p>
            <a:pPr lvl="1"/>
            <a:r>
              <a:rPr lang="ru-RU" sz="2600" dirty="0"/>
              <a:t>- асептические некрозы костей запястья</a:t>
            </a:r>
          </a:p>
          <a:p>
            <a:pPr lvl="1"/>
            <a:r>
              <a:rPr lang="ru-RU" sz="2600" dirty="0"/>
              <a:t>- деформирующие остеоартрозы верхних конечностей</a:t>
            </a:r>
          </a:p>
          <a:p>
            <a:pPr lvl="1"/>
            <a:r>
              <a:rPr lang="ru-RU" sz="2600" dirty="0"/>
              <a:t>- </a:t>
            </a:r>
            <a:r>
              <a:rPr lang="ru-RU" sz="2600" dirty="0" err="1"/>
              <a:t>стилоидозы</a:t>
            </a:r>
            <a:endParaRPr lang="ru-RU" sz="2600" dirty="0"/>
          </a:p>
          <a:p>
            <a:pPr lvl="1"/>
            <a:r>
              <a:rPr lang="ru-RU" sz="2600" dirty="0"/>
              <a:t>- </a:t>
            </a:r>
            <a:r>
              <a:rPr lang="ru-RU" sz="2600" dirty="0" err="1"/>
              <a:t>эпикондилезы</a:t>
            </a:r>
            <a:endParaRPr lang="ru-RU" sz="2600" dirty="0"/>
          </a:p>
          <a:p>
            <a:pPr lvl="1"/>
            <a:r>
              <a:rPr lang="ru-RU" sz="2600" dirty="0"/>
              <a:t>- элементы обызвествления в </a:t>
            </a:r>
            <a:r>
              <a:rPr lang="ru-RU" sz="2600" dirty="0" err="1"/>
              <a:t>периартикулярных</a:t>
            </a:r>
            <a:r>
              <a:rPr lang="ru-RU" sz="2600" dirty="0"/>
              <a:t> тканях</a:t>
            </a:r>
          </a:p>
        </p:txBody>
      </p:sp>
    </p:spTree>
    <p:extLst>
      <p:ext uri="{BB962C8B-B14F-4D97-AF65-F5344CB8AC3E}">
        <p14:creationId xmlns:p14="http://schemas.microsoft.com/office/powerpoint/2010/main" val="959661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ВБ от воздействия локальной вибрации</a:t>
            </a:r>
            <a:endParaRPr lang="en-US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E162AB8D-ECA2-4F32-A67E-42AB119B8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1-я степень</a:t>
            </a:r>
          </a:p>
          <a:p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2174875"/>
            <a:ext cx="4317876" cy="3951288"/>
          </a:xfrm>
        </p:spPr>
        <p:txBody>
          <a:bodyPr>
            <a:normAutofit fontScale="85000" lnSpcReduction="10000"/>
          </a:bodyPr>
          <a:lstStyle/>
          <a:p>
            <a:pPr marL="400050"/>
            <a:r>
              <a:rPr lang="ru-RU" dirty="0"/>
              <a:t>периферический ангиодистонический синдром верхних конечностей, в том числе с редким синдромом </a:t>
            </a:r>
            <a:r>
              <a:rPr lang="ru-RU" dirty="0" err="1"/>
              <a:t>Рейно</a:t>
            </a:r>
            <a:endParaRPr lang="ru-RU" dirty="0"/>
          </a:p>
          <a:p>
            <a:pPr marL="400050"/>
            <a:r>
              <a:rPr lang="ru-RU" dirty="0"/>
              <a:t>синдром запястного (</a:t>
            </a:r>
            <a:r>
              <a:rPr lang="ru-RU" dirty="0" err="1"/>
              <a:t>карпального</a:t>
            </a:r>
            <a:r>
              <a:rPr lang="ru-RU" dirty="0"/>
              <a:t>) канала (компрессионная нейропатия срединного нерва) </a:t>
            </a:r>
          </a:p>
          <a:p>
            <a:pPr marL="400050"/>
            <a:r>
              <a:rPr lang="ru-RU" dirty="0"/>
              <a:t>полинейропатия верхних конечностей с сенсорными нарушениями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63B873-80CF-469C-85D0-D6649965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2-я степень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51D911-5BC5-4C33-B538-D296D81BA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17876" cy="395128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периферический ангиодистонический синдром верхних конечностей, в том числе с частым синдромом </a:t>
            </a:r>
            <a:r>
              <a:rPr lang="ru-RU" dirty="0" err="1"/>
              <a:t>Рейно</a:t>
            </a:r>
            <a:endParaRPr lang="ru-RU" dirty="0"/>
          </a:p>
          <a:p>
            <a:r>
              <a:rPr lang="ru-RU" dirty="0"/>
              <a:t> полинейропатия верхних конечностей с сенсорными и вегетативно-трофическими нарушениями</a:t>
            </a:r>
          </a:p>
          <a:p>
            <a:r>
              <a:rPr lang="ru-RU" dirty="0"/>
              <a:t>миофиброз предплечий и плечевого пояса</a:t>
            </a:r>
          </a:p>
          <a:p>
            <a:r>
              <a:rPr lang="ru-RU" dirty="0" err="1"/>
              <a:t>периартрозы</a:t>
            </a:r>
            <a:r>
              <a:rPr lang="ru-RU" dirty="0"/>
              <a:t> и артрозы лучезапястных и локтевых суставов</a:t>
            </a:r>
          </a:p>
        </p:txBody>
      </p:sp>
    </p:spTree>
    <p:extLst>
      <p:ext uri="{BB962C8B-B14F-4D97-AF65-F5344CB8AC3E}">
        <p14:creationId xmlns:p14="http://schemas.microsoft.com/office/powerpoint/2010/main" val="3862597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ВБ от воздействия общей вибрации </a:t>
            </a:r>
            <a:endParaRPr lang="en-US" sz="3200" b="1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217AEBA-C0A4-4992-B761-CCADF0E9D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F9190D-B3BF-43A2-BA96-5117B14A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057995"/>
            <a:ext cx="3603048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97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535"/>
          </a:xfrm>
        </p:spPr>
        <p:txBody>
          <a:bodyPr>
            <a:noAutofit/>
          </a:bodyPr>
          <a:lstStyle/>
          <a:p>
            <a:r>
              <a:rPr lang="ru-RU" sz="2400" b="1" dirty="0"/>
              <a:t>Классификация ВБ</a:t>
            </a:r>
            <a:endParaRPr lang="en-US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895351"/>
            <a:ext cx="8229600" cy="639762"/>
          </a:xfrm>
        </p:spPr>
        <p:txBody>
          <a:bodyPr>
            <a:normAutofit/>
          </a:bodyPr>
          <a:lstStyle/>
          <a:p>
            <a:r>
              <a:rPr lang="ru-RU" dirty="0"/>
              <a:t>ВБ от воздействия общей вибрации [Г.Н. Лагутина, 2011]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8229600" cy="508957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/>
              <a:t>• 1-я степень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– полиневропатия верхних и нижних конечностей, нерезко выраженная, сенсорная форма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• 2-я степень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– полиневропатия верхних и нижних конечностей, умеренно выраженная, сенсорная форма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– </a:t>
            </a:r>
            <a:r>
              <a:rPr lang="ru-RU" dirty="0" err="1"/>
              <a:t>дорсопатия</a:t>
            </a:r>
            <a:r>
              <a:rPr lang="ru-RU" dirty="0"/>
              <a:t> (</a:t>
            </a:r>
            <a:r>
              <a:rPr lang="ru-RU" dirty="0" err="1"/>
              <a:t>миофасциальный</a:t>
            </a:r>
            <a:r>
              <a:rPr lang="ru-RU" dirty="0"/>
              <a:t> болевой синдром, </a:t>
            </a:r>
            <a:r>
              <a:rPr lang="ru-RU" dirty="0" err="1"/>
              <a:t>радикулопатия</a:t>
            </a:r>
            <a:r>
              <a:rPr lang="ru-RU" dirty="0"/>
              <a:t> пояснично-крестцового уровня)</a:t>
            </a:r>
          </a:p>
        </p:txBody>
      </p:sp>
    </p:spTree>
    <p:extLst>
      <p:ext uri="{BB962C8B-B14F-4D97-AF65-F5344CB8AC3E}">
        <p14:creationId xmlns:p14="http://schemas.microsoft.com/office/powerpoint/2010/main" val="3820470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FBB6642-6C7C-470C-AC44-16FC4CE0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40" y="442640"/>
            <a:ext cx="8229600" cy="1143000"/>
          </a:xfrm>
        </p:spPr>
        <p:txBody>
          <a:bodyPr>
            <a:noAutofit/>
          </a:bodyPr>
          <a:lstStyle/>
          <a:p>
            <a:r>
              <a:rPr lang="ru-RU" dirty="0"/>
              <a:t>Последствия воздействия общей вибрации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E1BA20C-6975-4ACC-A059-5B7F084A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40" y="1889397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/>
              <a:t>Стойкие нарушения </a:t>
            </a:r>
          </a:p>
          <a:p>
            <a:pPr lvl="1"/>
            <a:r>
              <a:rPr lang="ru-RU" sz="2400" dirty="0"/>
              <a:t>опорно-двигательного аппарата</a:t>
            </a:r>
          </a:p>
          <a:p>
            <a:pPr lvl="1"/>
            <a:r>
              <a:rPr lang="ru-RU" sz="2400" dirty="0"/>
              <a:t>нервной системы</a:t>
            </a:r>
          </a:p>
          <a:p>
            <a:pPr lvl="1"/>
            <a:r>
              <a:rPr lang="ru-RU" sz="2400" dirty="0"/>
              <a:t>изменения в сердечно-сосудистой системе</a:t>
            </a:r>
          </a:p>
          <a:p>
            <a:pPr lvl="1"/>
            <a:r>
              <a:rPr lang="ru-RU" sz="2400" dirty="0"/>
              <a:t>изменения в вестибулярном аппарате</a:t>
            </a:r>
          </a:p>
          <a:p>
            <a:pPr lvl="1"/>
            <a:r>
              <a:rPr lang="ru-RU" sz="2400" dirty="0"/>
              <a:t>нарушение обмена веществ</a:t>
            </a:r>
            <a:endParaRPr lang="ru-RU" sz="2800" dirty="0"/>
          </a:p>
          <a:p>
            <a:r>
              <a:rPr lang="ru-RU" sz="2800" dirty="0"/>
              <a:t>Головные боли, головокружение, плохой сон, утомление и понижение работоспособности</a:t>
            </a:r>
          </a:p>
        </p:txBody>
      </p:sp>
    </p:spTree>
    <p:extLst>
      <p:ext uri="{BB962C8B-B14F-4D97-AF65-F5344CB8AC3E}">
        <p14:creationId xmlns:p14="http://schemas.microsoft.com/office/powerpoint/2010/main" val="393112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F353D-852C-49A8-AA7F-542CAF79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Проявления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FE804B-650C-4C17-99D5-422A2428B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периферический ангиодистонический синдром (в том числе синдром </a:t>
            </a:r>
            <a:r>
              <a:rPr lang="ru-RU" dirty="0" err="1"/>
              <a:t>Рейно</a:t>
            </a:r>
            <a:r>
              <a:rPr lang="ru-RU" dirty="0"/>
              <a:t>) </a:t>
            </a:r>
          </a:p>
          <a:p>
            <a:r>
              <a:rPr lang="ru-RU" dirty="0"/>
              <a:t>полинейропатия верхних и нижних конечностей, в том числе с сенсорными и вегетативно-трофическими нарушениями </a:t>
            </a:r>
          </a:p>
          <a:p>
            <a:r>
              <a:rPr lang="ru-RU" dirty="0"/>
              <a:t>полинейропатия конечностей в сочетании с </a:t>
            </a:r>
            <a:r>
              <a:rPr lang="ru-RU" dirty="0" err="1"/>
              <a:t>радикулопатией</a:t>
            </a:r>
            <a:r>
              <a:rPr lang="ru-RU" dirty="0"/>
              <a:t> пояснично-крестцового уровня</a:t>
            </a:r>
          </a:p>
          <a:p>
            <a:r>
              <a:rPr lang="ru-RU" dirty="0"/>
              <a:t>церебральный ангиодистонический синдром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613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FBB6642-6C7C-470C-AC44-16FC4CE0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40" y="442640"/>
            <a:ext cx="8229600" cy="1143000"/>
          </a:xfrm>
        </p:spPr>
        <p:txBody>
          <a:bodyPr>
            <a:noAutofit/>
          </a:bodyPr>
          <a:lstStyle/>
          <a:p>
            <a:r>
              <a:rPr lang="ru-RU" dirty="0"/>
              <a:t>ВБ от воздействия общей вибрации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E1BA20C-6975-4ACC-A059-5B7F084A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40" y="1889397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/>
              <a:t>Ведущими синдромами заболевания являются</a:t>
            </a:r>
          </a:p>
          <a:p>
            <a:pPr lvl="1"/>
            <a:r>
              <a:rPr lang="ru-RU" dirty="0"/>
              <a:t>полиневропатия  верхних и нижних конечностей, в том числе с сенсорными и вегетативно-трофическими нарушениями</a:t>
            </a:r>
          </a:p>
          <a:p>
            <a:pPr lvl="1"/>
            <a:r>
              <a:rPr lang="ru-RU" dirty="0"/>
              <a:t>полиневропатия конечностей в сочетании с </a:t>
            </a:r>
            <a:r>
              <a:rPr lang="ru-RU" dirty="0" err="1"/>
              <a:t>радикулопатией</a:t>
            </a:r>
            <a:r>
              <a:rPr lang="ru-RU" dirty="0"/>
              <a:t> пояснично-крестцового уровня</a:t>
            </a:r>
          </a:p>
          <a:p>
            <a:pPr lvl="1"/>
            <a:r>
              <a:rPr lang="ru-RU" dirty="0"/>
              <a:t>церебральный ангиодистонический синдром</a:t>
            </a:r>
          </a:p>
        </p:txBody>
      </p:sp>
    </p:spTree>
    <p:extLst>
      <p:ext uri="{BB962C8B-B14F-4D97-AF65-F5344CB8AC3E}">
        <p14:creationId xmlns:p14="http://schemas.microsoft.com/office/powerpoint/2010/main" val="3270898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778098"/>
          </a:xfrm>
        </p:spPr>
        <p:txBody>
          <a:bodyPr>
            <a:normAutofit/>
          </a:bodyPr>
          <a:lstStyle/>
          <a:p>
            <a:r>
              <a:rPr lang="ru-RU" dirty="0"/>
              <a:t>ВБ от воздействия общей вибрации</a:t>
            </a:r>
            <a:endParaRPr lang="en-US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E162AB8D-ECA2-4F32-A67E-42AB119B8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1-я степень</a:t>
            </a:r>
          </a:p>
          <a:p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2174875"/>
            <a:ext cx="4317876" cy="3951288"/>
          </a:xfrm>
        </p:spPr>
        <p:txBody>
          <a:bodyPr>
            <a:normAutofit fontScale="85000" lnSpcReduction="20000"/>
          </a:bodyPr>
          <a:lstStyle/>
          <a:p>
            <a:pPr marL="400050"/>
            <a:r>
              <a:rPr lang="ru-RU" dirty="0"/>
              <a:t>периферический ангиодистонический синдром верхних и нижних конечностей; </a:t>
            </a:r>
          </a:p>
          <a:p>
            <a:pPr marL="400050"/>
            <a:r>
              <a:rPr lang="ru-RU" dirty="0"/>
              <a:t>полинейропатия верхних и нижних конечностей с сенсорными нарушениями. 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63B873-80CF-469C-85D0-D6649965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2-я степень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51D911-5BC5-4C33-B538-D296D81BA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17876" cy="395128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периферический ангиодистонический синдром верхних и нижних конечностей, в том числе с синдромом </a:t>
            </a:r>
            <a:r>
              <a:rPr lang="ru-RU" dirty="0" err="1"/>
              <a:t>Рейно</a:t>
            </a:r>
            <a:r>
              <a:rPr lang="ru-RU" dirty="0"/>
              <a:t> верхних конечностей</a:t>
            </a:r>
          </a:p>
          <a:p>
            <a:r>
              <a:rPr lang="ru-RU" dirty="0"/>
              <a:t>полинейропатия верхних и нижних конечностей с сенсорными и вегетативно-трофическими нарушениями; </a:t>
            </a:r>
          </a:p>
          <a:p>
            <a:r>
              <a:rPr lang="ru-RU" dirty="0" err="1"/>
              <a:t>радикулопатия</a:t>
            </a:r>
            <a:r>
              <a:rPr lang="ru-RU" dirty="0"/>
              <a:t> (компрессионно-ишемический синдром) пояснично-крестцового уровня; </a:t>
            </a:r>
          </a:p>
          <a:p>
            <a:r>
              <a:rPr lang="ru-RU" dirty="0"/>
              <a:t>церебральный ангиодистонический синдром</a:t>
            </a:r>
          </a:p>
        </p:txBody>
      </p:sp>
    </p:spTree>
    <p:extLst>
      <p:ext uri="{BB962C8B-B14F-4D97-AF65-F5344CB8AC3E}">
        <p14:creationId xmlns:p14="http://schemas.microsoft.com/office/powerpoint/2010/main" val="3873399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5BE99E-8D5E-45B8-B93F-57CE35C50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3829017"/>
            <a:ext cx="4538999" cy="305350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40ACCAE-1144-48D5-BCA1-8CF76F7A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ВБ, связанная с воздействием локальной и общей вибрации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4B1D4E74-ED90-4013-8C51-188DA9D2F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сочетает клинические синдромы самостоятельных форм заболевания в соответствии со степенью тяжести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58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B925F-5225-44E0-8E0A-62953447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 воздействия вибрации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0EA820A-D542-4124-95EC-7A924061CCBD}"/>
              </a:ext>
            </a:extLst>
          </p:cNvPr>
          <p:cNvGraphicFramePr/>
          <p:nvPr/>
        </p:nvGraphicFramePr>
        <p:xfrm>
          <a:off x="473962" y="1417638"/>
          <a:ext cx="8147248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385BF3-A124-4F03-8949-249673EF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4049638"/>
            <a:ext cx="3600400" cy="27037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2B786B-4EE1-4D8D-8291-C5CBAC1F3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1771" y="4081934"/>
            <a:ext cx="36099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2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Диагностика ВБ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dirty="0" err="1"/>
              <a:t>Профмаршрут</a:t>
            </a:r>
            <a:r>
              <a:rPr lang="ru-RU" dirty="0"/>
              <a:t> </a:t>
            </a:r>
          </a:p>
          <a:p>
            <a:pPr lvl="1"/>
            <a:r>
              <a:rPr lang="ru-RU" dirty="0"/>
              <a:t>10-15 лет стажа в </a:t>
            </a:r>
            <a:r>
              <a:rPr lang="ru-RU" dirty="0" err="1"/>
              <a:t>виброопасной</a:t>
            </a:r>
            <a:r>
              <a:rPr lang="ru-RU" dirty="0"/>
              <a:t> профессии)</a:t>
            </a:r>
          </a:p>
          <a:p>
            <a:r>
              <a:rPr lang="ru-RU" dirty="0"/>
              <a:t>Санитарно-гигиеническая характеристика условий труда</a:t>
            </a:r>
          </a:p>
          <a:p>
            <a:pPr lvl="1"/>
            <a:r>
              <a:rPr lang="ru-RU" dirty="0"/>
              <a:t>данные о контакте в локальной вибрацией выше ПДУ</a:t>
            </a:r>
          </a:p>
          <a:p>
            <a:r>
              <a:rPr lang="ru-RU" dirty="0"/>
              <a:t>Данные амбулаторной карты</a:t>
            </a:r>
          </a:p>
          <a:p>
            <a:pPr lvl="1"/>
            <a:r>
              <a:rPr lang="ru-RU" dirty="0"/>
              <a:t>появление симптомов заболевания в соответствующие сроки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7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ВБ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dirty="0" err="1"/>
              <a:t>Паллестезиометрия</a:t>
            </a:r>
            <a:endParaRPr lang="ru-RU" dirty="0"/>
          </a:p>
          <a:p>
            <a:r>
              <a:rPr lang="ru-RU" dirty="0"/>
              <a:t>Холодовая проба</a:t>
            </a:r>
          </a:p>
          <a:p>
            <a:r>
              <a:rPr lang="ru-RU" dirty="0"/>
              <a:t>Реовазография, УЗИ сосудов – повышение тонуса резистивных сосудов рук</a:t>
            </a:r>
          </a:p>
          <a:p>
            <a:r>
              <a:rPr lang="ru-RU" dirty="0"/>
              <a:t>Электронейромиография (ЭНМГ) – нарушение процессов возбудимости и проводимости в верхних конечностях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00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Паллестезиометрия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96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При вибрационной болезни пороги вибрационной чувствительности на руках повышаются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EB40E-0E16-4A57-8884-086A6B4FE631}"/>
              </a:ext>
            </a:extLst>
          </p:cNvPr>
          <p:cNvSpPr/>
          <p:nvPr/>
        </p:nvSpPr>
        <p:spPr>
          <a:xfrm>
            <a:off x="4355976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https://www.rmj.ru/articles/professionalnye_bolezni/Vibracionnaya_bolezny_sovremennoe_ponimanie_i_differencialynyy_diagnoz/#ixzz6HY4VJXpa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9BA6B4-F456-4B4D-B2B4-7D08B1F22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4"/>
          <a:stretch/>
        </p:blipFill>
        <p:spPr>
          <a:xfrm>
            <a:off x="0" y="3179514"/>
            <a:ext cx="4572000" cy="32099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059966-4983-49AE-A2F2-7C21894B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/>
          <a:stretch/>
        </p:blipFill>
        <p:spPr>
          <a:xfrm>
            <a:off x="4556787" y="3213741"/>
            <a:ext cx="4587213" cy="32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5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Паллестезиометрия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96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При вибрационной болезни пороги вибрационной чувствительности на руках повышаются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EB40E-0E16-4A57-8884-086A6B4FE631}"/>
              </a:ext>
            </a:extLst>
          </p:cNvPr>
          <p:cNvSpPr/>
          <p:nvPr/>
        </p:nvSpPr>
        <p:spPr>
          <a:xfrm>
            <a:off x="4355976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https://www.rmj.ru/articles/professionalnye_bolezni/Vibracionnaya_bolezny_sovremennoe_ponimanie_i_differencialynyy_diagnoz/#ixzz6HY4VJXpa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9BA6B4-F456-4B4D-B2B4-7D08B1F22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4"/>
          <a:stretch/>
        </p:blipFill>
        <p:spPr>
          <a:xfrm>
            <a:off x="0" y="3179514"/>
            <a:ext cx="4572000" cy="32099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059966-4983-49AE-A2F2-7C21894B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/>
          <a:stretch/>
        </p:blipFill>
        <p:spPr>
          <a:xfrm>
            <a:off x="4556787" y="3213741"/>
            <a:ext cx="4587213" cy="32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9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78AF3-2565-4D9F-A71B-309B00C09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7589" r="27562" b="25388"/>
          <a:stretch/>
        </p:blipFill>
        <p:spPr>
          <a:xfrm>
            <a:off x="7092280" y="3044621"/>
            <a:ext cx="2051720" cy="3813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Исследование болевой чувствительности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sz="2400" dirty="0"/>
              <a:t>Легкое или умеренное снижение болевой чувствительности по типу коротких или длинных перчаток при вибрационной болезни верхних конечностей</a:t>
            </a:r>
          </a:p>
          <a:p>
            <a:r>
              <a:rPr lang="ru-RU" sz="2400" dirty="0"/>
              <a:t>Для исследования болевой чувствительности можно воспользоваться альгезиметром </a:t>
            </a:r>
            <a:r>
              <a:rPr lang="ru-RU" sz="2400" dirty="0" err="1"/>
              <a:t>Мочутковского</a:t>
            </a:r>
            <a:r>
              <a:rPr lang="ru-RU" sz="2400" dirty="0"/>
              <a:t> (или его модификациями), который дает возможность дозировать степень погружения иглы в толщу кожи и определять порог болевой чувствительности по глубине ее погружения.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1190C-71B6-4412-B7B2-A6E3CB3AF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95" b="11011"/>
          <a:stretch/>
        </p:blipFill>
        <p:spPr>
          <a:xfrm>
            <a:off x="2710756" y="4964389"/>
            <a:ext cx="3924324" cy="17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64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Холодовая проба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ru-RU" sz="2400" dirty="0"/>
              <a:t>После измерения кожной температуры кисти погружают в воду (температура воды 8–10</a:t>
            </a:r>
            <a:r>
              <a:rPr lang="ru-RU" sz="1600" baseline="30000" dirty="0"/>
              <a:t>о</a:t>
            </a:r>
            <a:r>
              <a:rPr lang="ru-RU" sz="2400" dirty="0"/>
              <a:t>С) на 5 мин. При появлении </a:t>
            </a:r>
            <a:r>
              <a:rPr lang="ru-RU" sz="2400" dirty="0" err="1"/>
              <a:t>побеления</a:t>
            </a:r>
            <a:r>
              <a:rPr lang="ru-RU" sz="2400" dirty="0"/>
              <a:t> пальцев рук холодовая проба считается положительной. Затем вновь измеряют температуру кожи и определяют время ее восстановления до исходных величин. </a:t>
            </a:r>
          </a:p>
          <a:p>
            <a:r>
              <a:rPr lang="ru-RU" sz="2400" dirty="0"/>
              <a:t>У здоровых лиц температура кожи на пальцах рук обычно 27–31</a:t>
            </a:r>
            <a:r>
              <a:rPr lang="ru-RU" sz="2400" baseline="30000" dirty="0"/>
              <a:t>о</a:t>
            </a:r>
            <a:r>
              <a:rPr lang="ru-RU" sz="2400" dirty="0"/>
              <a:t>С, а время восстановления – не более 25 мин.</a:t>
            </a:r>
          </a:p>
          <a:p>
            <a:r>
              <a:rPr lang="ru-RU" sz="2400" dirty="0"/>
              <a:t>Время восстановления</a:t>
            </a:r>
            <a:r>
              <a:rPr lang="en-US" sz="2400" dirty="0"/>
              <a:t> t</a:t>
            </a:r>
            <a:r>
              <a:rPr lang="ru-RU" sz="2400" dirty="0"/>
              <a:t>  - норма – 20-25 мин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ru-RU" sz="2400" dirty="0"/>
              <a:t>                                             </a:t>
            </a:r>
            <a:r>
              <a:rPr lang="en-US" sz="2400" dirty="0"/>
              <a:t> </a:t>
            </a:r>
            <a:r>
              <a:rPr lang="ru-RU" sz="2400" dirty="0"/>
              <a:t>  </a:t>
            </a:r>
            <a:r>
              <a:rPr lang="en-US" sz="2400" dirty="0"/>
              <a:t> </a:t>
            </a:r>
            <a:r>
              <a:rPr lang="ru-RU" sz="2400" dirty="0"/>
              <a:t>- </a:t>
            </a:r>
            <a:r>
              <a:rPr lang="en-US" sz="2400" dirty="0"/>
              <a:t>I </a:t>
            </a:r>
            <a:r>
              <a:rPr lang="ru-RU" sz="2400" dirty="0"/>
              <a:t>степень 26-</a:t>
            </a:r>
            <a:r>
              <a:rPr lang="en-US" sz="2400" dirty="0"/>
              <a:t>30 </a:t>
            </a:r>
            <a:r>
              <a:rPr lang="ru-RU" sz="2400" dirty="0"/>
              <a:t>мин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      </a:t>
            </a:r>
            <a:r>
              <a:rPr lang="en-US" sz="2400" dirty="0"/>
              <a:t>   </a:t>
            </a:r>
            <a:r>
              <a:rPr lang="ru-RU" sz="2400" dirty="0"/>
              <a:t>  - </a:t>
            </a:r>
            <a:r>
              <a:rPr lang="en-US" sz="2400" dirty="0"/>
              <a:t>II </a:t>
            </a:r>
            <a:r>
              <a:rPr lang="ru-RU" sz="2400" dirty="0"/>
              <a:t>степень </a:t>
            </a:r>
            <a:r>
              <a:rPr lang="en-US" sz="2400" dirty="0"/>
              <a:t>&gt;30 </a:t>
            </a:r>
            <a:r>
              <a:rPr lang="ru-RU" sz="2400" dirty="0"/>
              <a:t>мин</a:t>
            </a:r>
          </a:p>
          <a:p>
            <a:endParaRPr lang="ru-RU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44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Реовазография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dirty="0"/>
              <a:t>При вибрационной болезни выявляет повышение тонуса резистивных сосудов рук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2AFB63-AA93-4121-BCDA-A2C70ADC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780927"/>
            <a:ext cx="5544616" cy="369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Реовазография: исследование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3C6453-D4C7-4D6C-BDC9-35F6FD2EC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15445"/>
            <a:ext cx="6690320" cy="50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23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97B11B-509F-4588-80E7-82BCC065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944600"/>
            <a:ext cx="7560840" cy="391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Электронейромиография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>
            <a:normAutofit/>
          </a:bodyPr>
          <a:lstStyle/>
          <a:p>
            <a:r>
              <a:rPr lang="ru-RU" dirty="0"/>
              <a:t>При ВБ выявляет нарушение процессов возбудимости и проводимости в верхних конечностях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Электронейромиография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79B09D-D90D-4C1E-B38C-DC183C8B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" y="2204864"/>
            <a:ext cx="4304149" cy="34628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14D551-CB6A-4AEA-8F95-BE345848D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1" r="1169"/>
          <a:stretch/>
        </p:blipFill>
        <p:spPr>
          <a:xfrm>
            <a:off x="4326833" y="2204864"/>
            <a:ext cx="4817167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3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8005"/>
            <a:ext cx="8229600" cy="551535"/>
          </a:xfrm>
        </p:spPr>
        <p:txBody>
          <a:bodyPr>
            <a:noAutofit/>
          </a:bodyPr>
          <a:lstStyle/>
          <a:p>
            <a:r>
              <a:rPr lang="ru-RU" sz="2400" b="1" dirty="0"/>
              <a:t>ВИБРАЦИЯ ПО ВИДУ КОНТАКТА С ТЕЛОМ РАБОЧЕГО</a:t>
            </a:r>
            <a:endParaRPr lang="en-US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895351"/>
            <a:ext cx="4040188" cy="639762"/>
          </a:xfrm>
        </p:spPr>
        <p:txBody>
          <a:bodyPr/>
          <a:lstStyle/>
          <a:p>
            <a:r>
              <a:rPr lang="ru-RU" dirty="0"/>
              <a:t>ОБЩАЯ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4640015"/>
            <a:ext cx="4040188" cy="1984667"/>
          </a:xfrm>
        </p:spPr>
        <p:txBody>
          <a:bodyPr>
            <a:normAutofit fontScale="70000" lnSpcReduction="20000"/>
          </a:bodyPr>
          <a:lstStyle/>
          <a:p>
            <a:r>
              <a:rPr lang="ru-RU" sz="2200" dirty="0"/>
              <a:t>Колебания передаются всему через опорные поверхности (пол, сиденье, обрабатываемое изделие, на котором вынужден стоять рабочий)</a:t>
            </a:r>
          </a:p>
          <a:p>
            <a:r>
              <a:rPr lang="ru-RU" sz="2200" dirty="0"/>
              <a:t>Характерна для работников строительного, железобетонного производств, текстильной промышленности, транспорта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895351"/>
            <a:ext cx="4041775" cy="639762"/>
          </a:xfrm>
        </p:spPr>
        <p:txBody>
          <a:bodyPr/>
          <a:lstStyle/>
          <a:p>
            <a:r>
              <a:rPr lang="ru-RU" dirty="0"/>
              <a:t>ЛОКАЛЬНАЯ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041775" cy="52119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100" dirty="0">
                <a:solidFill>
                  <a:schemeClr val="tx2"/>
                </a:solidFill>
              </a:rPr>
              <a:t>Место контакта вибрации с телом — руки. Через руки происходит передача вибрации на все тело</a:t>
            </a:r>
          </a:p>
          <a:p>
            <a:endParaRPr lang="ru-RU" dirty="0"/>
          </a:p>
          <a:p>
            <a:r>
              <a:rPr lang="ru-RU" dirty="0"/>
              <a:t>Характерна для тех профессий, где работа связана с удержанием вибрирующего инструмента или деталей в руках</a:t>
            </a:r>
          </a:p>
          <a:p>
            <a:pPr lvl="1"/>
            <a:r>
              <a:rPr lang="ru-RU" sz="2300" dirty="0"/>
              <a:t>горнорабочие</a:t>
            </a:r>
          </a:p>
          <a:p>
            <a:pPr lvl="1"/>
            <a:r>
              <a:rPr lang="ru-RU" sz="2300" dirty="0"/>
              <a:t>метрострой</a:t>
            </a:r>
          </a:p>
          <a:p>
            <a:pPr lvl="1"/>
            <a:r>
              <a:rPr lang="uk-UA" sz="2300" dirty="0" err="1"/>
              <a:t>обрубщики</a:t>
            </a:r>
            <a:r>
              <a:rPr lang="uk-UA" sz="2300" dirty="0"/>
              <a:t> </a:t>
            </a:r>
            <a:r>
              <a:rPr lang="uk-UA" sz="2300" dirty="0" err="1"/>
              <a:t>литья</a:t>
            </a:r>
            <a:endParaRPr lang="uk-UA" sz="2300" dirty="0"/>
          </a:p>
          <a:p>
            <a:pPr lvl="1"/>
            <a:r>
              <a:rPr lang="uk-UA" sz="2300" dirty="0" err="1"/>
              <a:t>рубщики</a:t>
            </a:r>
            <a:r>
              <a:rPr lang="uk-UA" sz="2300" dirty="0"/>
              <a:t> </a:t>
            </a:r>
            <a:r>
              <a:rPr lang="uk-UA" sz="2300" dirty="0" err="1"/>
              <a:t>металла</a:t>
            </a:r>
            <a:endParaRPr lang="uk-UA" sz="2300" dirty="0"/>
          </a:p>
          <a:p>
            <a:pPr lvl="1"/>
            <a:r>
              <a:rPr lang="uk-UA" sz="2300" dirty="0" err="1"/>
              <a:t>клепальщики</a:t>
            </a:r>
            <a:endParaRPr lang="uk-UA" sz="2300" dirty="0"/>
          </a:p>
          <a:p>
            <a:pPr lvl="1"/>
            <a:r>
              <a:rPr lang="uk-UA" sz="2300" dirty="0" err="1"/>
              <a:t>полировщики</a:t>
            </a:r>
            <a:endParaRPr lang="uk-UA" sz="2300" dirty="0"/>
          </a:p>
          <a:p>
            <a:pPr lvl="1"/>
            <a:r>
              <a:rPr lang="uk-UA" sz="2300" dirty="0" err="1"/>
              <a:t>заточники</a:t>
            </a:r>
            <a:r>
              <a:rPr lang="uk-UA" sz="2300" dirty="0"/>
              <a:t> </a:t>
            </a:r>
          </a:p>
          <a:p>
            <a:pPr lvl="1"/>
            <a:r>
              <a:rPr lang="uk-UA" sz="2300" dirty="0" err="1"/>
              <a:t>наждачники</a:t>
            </a:r>
            <a:endParaRPr lang="uk-UA" sz="2300" dirty="0"/>
          </a:p>
          <a:p>
            <a:pPr lvl="1"/>
            <a:r>
              <a:rPr lang="uk-UA" sz="2300" dirty="0" err="1"/>
              <a:t>слесари-сборщики</a:t>
            </a:r>
            <a:endParaRPr lang="uk-UA" sz="2300" dirty="0"/>
          </a:p>
          <a:p>
            <a:pPr lvl="1"/>
            <a:r>
              <a:rPr lang="uk-UA" sz="2300" dirty="0" err="1"/>
              <a:t>вальщики</a:t>
            </a:r>
            <a:r>
              <a:rPr lang="uk-UA" sz="2300" dirty="0"/>
              <a:t> </a:t>
            </a:r>
            <a:r>
              <a:rPr lang="uk-UA" sz="2300" dirty="0" err="1"/>
              <a:t>леса</a:t>
            </a:r>
            <a:endParaRPr lang="uk-UA" sz="2300" dirty="0"/>
          </a:p>
          <a:p>
            <a:pPr lvl="1"/>
            <a:r>
              <a:rPr lang="uk-UA" sz="2300" dirty="0" err="1"/>
              <a:t>швейная</a:t>
            </a:r>
            <a:r>
              <a:rPr lang="uk-UA" sz="2300" dirty="0"/>
              <a:t> </a:t>
            </a:r>
            <a:r>
              <a:rPr lang="uk-UA" sz="2300" dirty="0" err="1"/>
              <a:t>промышленность</a:t>
            </a:r>
            <a:endParaRPr lang="en-US" sz="230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4B36380-A252-4043-92E8-C487884748EF}"/>
              </a:ext>
            </a:extLst>
          </p:cNvPr>
          <p:cNvGraphicFramePr/>
          <p:nvPr/>
        </p:nvGraphicFramePr>
        <p:xfrm>
          <a:off x="-468560" y="1353890"/>
          <a:ext cx="4965948" cy="328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5501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476672"/>
            <a:ext cx="8784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Синдром полиневропатии верхних конечностей</a:t>
            </a:r>
          </a:p>
          <a:p>
            <a:endParaRPr lang="ru-RU" sz="20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8BD359-9C52-42DE-9B0A-3F0555653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Функциональные изменения нервных стволов на верхних конечностях:</a:t>
            </a:r>
          </a:p>
          <a:p>
            <a:pPr lvl="1"/>
            <a:r>
              <a:rPr lang="ru-RU" dirty="0"/>
              <a:t>снижение скорости проведения импульса (СПИ) до 42,6 м/с</a:t>
            </a:r>
          </a:p>
          <a:p>
            <a:pPr lvl="1"/>
            <a:r>
              <a:rPr lang="ru-RU" dirty="0"/>
              <a:t>значительное возрастание </a:t>
            </a:r>
            <a:r>
              <a:rPr lang="ru-RU" dirty="0" err="1"/>
              <a:t>резидуальной</a:t>
            </a:r>
            <a:r>
              <a:rPr lang="ru-RU" dirty="0"/>
              <a:t> латентности (РЛ) до 5,6 </a:t>
            </a:r>
            <a:r>
              <a:rPr lang="ru-RU" dirty="0" err="1"/>
              <a:t>мс</a:t>
            </a:r>
            <a:r>
              <a:rPr lang="ru-RU" dirty="0"/>
              <a:t> </a:t>
            </a:r>
          </a:p>
          <a:p>
            <a:r>
              <a:rPr lang="ru-RU" dirty="0"/>
              <a:t>Поражение нервов на ногах:</a:t>
            </a:r>
          </a:p>
          <a:p>
            <a:pPr lvl="1"/>
            <a:r>
              <a:rPr lang="ru-RU" dirty="0"/>
              <a:t>чаще всего в латентной форме без клинических проявлений</a:t>
            </a:r>
          </a:p>
          <a:p>
            <a:pPr lvl="1"/>
            <a:r>
              <a:rPr lang="ru-RU" dirty="0"/>
              <a:t>может быть обусловлено генерализованным нарушением микроциркуляции (микроангиопатией) или нарушением регуляторных функций ЦНС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5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Диффдиагностика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Сирингомиелия</a:t>
            </a:r>
          </a:p>
          <a:p>
            <a:r>
              <a:rPr lang="ru-RU" dirty="0"/>
              <a:t>Болезнь </a:t>
            </a:r>
            <a:r>
              <a:rPr lang="ru-RU" dirty="0" err="1"/>
              <a:t>Рейно</a:t>
            </a:r>
            <a:r>
              <a:rPr lang="ru-RU" dirty="0"/>
              <a:t>, синдром </a:t>
            </a:r>
            <a:r>
              <a:rPr lang="ru-RU"/>
              <a:t>Рейно</a:t>
            </a:r>
            <a:endParaRPr lang="ru-RU" dirty="0"/>
          </a:p>
          <a:p>
            <a:r>
              <a:rPr lang="ru-RU" dirty="0"/>
              <a:t>Токсическая </a:t>
            </a:r>
            <a:r>
              <a:rPr lang="ru-RU" dirty="0" err="1"/>
              <a:t>полинейропатия</a:t>
            </a:r>
            <a:endParaRPr lang="ru-RU" dirty="0"/>
          </a:p>
          <a:p>
            <a:r>
              <a:rPr lang="ru-RU" dirty="0"/>
              <a:t>Диабетическая </a:t>
            </a:r>
            <a:r>
              <a:rPr lang="ru-RU" dirty="0" err="1"/>
              <a:t>полинейропатия</a:t>
            </a:r>
            <a:endParaRPr lang="ru-RU" dirty="0"/>
          </a:p>
          <a:p>
            <a:r>
              <a:rPr lang="ru-RU" dirty="0"/>
              <a:t>Миалгии, миозиты, плекситы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2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Лечение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641EC6-732E-4136-992C-85C759099C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4000" dirty="0"/>
              <a:t>Нестероидные противовоспалительные средства (НПВС) в течение 10-14 дней до достижения терапевтического эффекта:</a:t>
            </a:r>
          </a:p>
          <a:p>
            <a:pPr lvl="1"/>
            <a:r>
              <a:rPr lang="ru-RU" sz="3500" dirty="0"/>
              <a:t>диклофенак,</a:t>
            </a:r>
          </a:p>
          <a:p>
            <a:pPr lvl="1"/>
            <a:r>
              <a:rPr lang="ru-RU" sz="3500" dirty="0"/>
              <a:t>ибупрофен, </a:t>
            </a:r>
          </a:p>
          <a:p>
            <a:pPr lvl="1"/>
            <a:r>
              <a:rPr lang="ru-RU" sz="3500" dirty="0" err="1"/>
              <a:t>лорноксикам</a:t>
            </a:r>
            <a:r>
              <a:rPr lang="ru-RU" sz="3500" dirty="0"/>
              <a:t>, </a:t>
            </a:r>
          </a:p>
          <a:p>
            <a:pPr lvl="1"/>
            <a:r>
              <a:rPr lang="ru-RU" sz="3500" dirty="0" err="1"/>
              <a:t>мелоксикам</a:t>
            </a:r>
            <a:r>
              <a:rPr lang="ru-RU" sz="3500" dirty="0"/>
              <a:t>, </a:t>
            </a:r>
          </a:p>
          <a:p>
            <a:pPr lvl="1"/>
            <a:r>
              <a:rPr lang="ru-RU" sz="3500" dirty="0" err="1"/>
              <a:t>ацеклофенак</a:t>
            </a:r>
            <a:r>
              <a:rPr lang="ru-RU" sz="3500" dirty="0"/>
              <a:t>, </a:t>
            </a:r>
          </a:p>
          <a:p>
            <a:pPr lvl="1"/>
            <a:r>
              <a:rPr lang="ru-RU" sz="3500" dirty="0" err="1"/>
              <a:t>кеторолак</a:t>
            </a:r>
            <a:r>
              <a:rPr lang="ru-RU" sz="3500" dirty="0"/>
              <a:t> и другие.</a:t>
            </a:r>
          </a:p>
          <a:p>
            <a:r>
              <a:rPr lang="ru-RU" sz="4000" dirty="0"/>
              <a:t>Препараты для купирования болевого синдрома, преимущественно </a:t>
            </a:r>
            <a:r>
              <a:rPr lang="ru-RU" sz="4000" dirty="0" err="1"/>
              <a:t>нейропатического</a:t>
            </a:r>
            <a:r>
              <a:rPr lang="ru-RU" sz="4000" dirty="0"/>
              <a:t> характера:</a:t>
            </a:r>
          </a:p>
          <a:p>
            <a:pPr lvl="1"/>
            <a:r>
              <a:rPr lang="ru-RU" sz="3500" dirty="0"/>
              <a:t>антидепрессанты,</a:t>
            </a:r>
          </a:p>
          <a:p>
            <a:pPr lvl="1"/>
            <a:r>
              <a:rPr lang="ru-RU" sz="3500" dirty="0"/>
              <a:t>опиоидный анальгетик </a:t>
            </a:r>
            <a:r>
              <a:rPr lang="ru-RU" sz="3500" dirty="0" err="1"/>
              <a:t>трамадол</a:t>
            </a:r>
            <a:r>
              <a:rPr lang="ru-RU" sz="3500" dirty="0"/>
              <a:t>, </a:t>
            </a:r>
          </a:p>
          <a:p>
            <a:pPr lvl="1"/>
            <a:r>
              <a:rPr lang="ru-RU" sz="3500" dirty="0"/>
              <a:t>антиконвульсанты (</a:t>
            </a:r>
            <a:r>
              <a:rPr lang="ru-RU" sz="3500" dirty="0" err="1"/>
              <a:t>карбамазепин</a:t>
            </a:r>
            <a:r>
              <a:rPr lang="ru-RU" sz="3500" dirty="0"/>
              <a:t>, </a:t>
            </a:r>
            <a:r>
              <a:rPr lang="ru-RU" sz="3500" dirty="0" err="1"/>
              <a:t>трилептал</a:t>
            </a:r>
            <a:r>
              <a:rPr lang="ru-RU" sz="3500" dirty="0"/>
              <a:t>, </a:t>
            </a:r>
            <a:r>
              <a:rPr lang="ru-RU" sz="3500" dirty="0" err="1"/>
              <a:t>прегабалин</a:t>
            </a:r>
            <a:r>
              <a:rPr lang="ru-RU" sz="3500" dirty="0"/>
              <a:t>, </a:t>
            </a:r>
            <a:r>
              <a:rPr lang="ru-RU" sz="3500" dirty="0" err="1"/>
              <a:t>габапентин</a:t>
            </a:r>
            <a:r>
              <a:rPr lang="ru-RU" sz="3500" dirty="0"/>
              <a:t>).</a:t>
            </a:r>
          </a:p>
          <a:p>
            <a:r>
              <a:rPr lang="ru-RU" sz="4000" dirty="0"/>
              <a:t>Немедикаментозная терапия:</a:t>
            </a:r>
          </a:p>
          <a:p>
            <a:pPr lvl="1"/>
            <a:r>
              <a:rPr lang="ru-RU" sz="3500" dirty="0"/>
              <a:t>физиотерапия,</a:t>
            </a:r>
          </a:p>
          <a:p>
            <a:pPr lvl="1"/>
            <a:r>
              <a:rPr lang="ru-RU" sz="3500" dirty="0" err="1"/>
              <a:t>бальнеотерпия</a:t>
            </a:r>
            <a:r>
              <a:rPr lang="ru-RU" sz="3500" dirty="0"/>
              <a:t>,</a:t>
            </a:r>
          </a:p>
          <a:p>
            <a:pPr lvl="1"/>
            <a:r>
              <a:rPr lang="ru-RU" sz="3500" dirty="0"/>
              <a:t>иглорефлексотерапия.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FCA83276-706A-40E1-B8CD-90E0BFB5EEFB}"/>
              </a:ext>
            </a:extLst>
          </p:cNvPr>
          <p:cNvSpPr txBox="1">
            <a:spLocks/>
          </p:cNvSpPr>
          <p:nvPr/>
        </p:nvSpPr>
        <p:spPr>
          <a:xfrm>
            <a:off x="531933" y="1600199"/>
            <a:ext cx="4038600" cy="50691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Сосудорасширяющие (спазмолитические) препараты </a:t>
            </a:r>
            <a:r>
              <a:rPr lang="ru-RU" sz="1600" dirty="0" err="1"/>
              <a:t>миотропного</a:t>
            </a:r>
            <a:r>
              <a:rPr lang="ru-RU" sz="1600" dirty="0"/>
              <a:t> действия:</a:t>
            </a:r>
          </a:p>
          <a:p>
            <a:pPr lvl="1"/>
            <a:r>
              <a:rPr lang="ru-RU" sz="1600" dirty="0" err="1"/>
              <a:t>дротаверин</a:t>
            </a:r>
            <a:r>
              <a:rPr lang="ru-RU" sz="1600" dirty="0"/>
              <a:t>, </a:t>
            </a:r>
          </a:p>
          <a:p>
            <a:pPr lvl="1"/>
            <a:r>
              <a:rPr lang="ru-RU" sz="1600" dirty="0" err="1"/>
              <a:t>бенциклан</a:t>
            </a:r>
            <a:r>
              <a:rPr lang="ru-RU" sz="1600" dirty="0"/>
              <a:t> </a:t>
            </a:r>
            <a:r>
              <a:rPr lang="ru-RU" sz="1600" dirty="0" err="1"/>
              <a:t>фумарат</a:t>
            </a:r>
            <a:r>
              <a:rPr lang="ru-RU" sz="1600" dirty="0"/>
              <a:t>, </a:t>
            </a:r>
          </a:p>
          <a:p>
            <a:pPr lvl="1"/>
            <a:r>
              <a:rPr lang="ru-RU" sz="1600" dirty="0" err="1"/>
              <a:t>бендазол</a:t>
            </a:r>
            <a:r>
              <a:rPr lang="ru-RU" sz="1600" dirty="0"/>
              <a:t>, </a:t>
            </a:r>
          </a:p>
          <a:p>
            <a:pPr lvl="1"/>
            <a:r>
              <a:rPr lang="ru-RU" sz="1600" dirty="0"/>
              <a:t>папаверин гидрохлорид.</a:t>
            </a:r>
          </a:p>
          <a:p>
            <a:r>
              <a:rPr lang="ru-RU" sz="1600" dirty="0" err="1"/>
              <a:t>Ангиопротекторы</a:t>
            </a:r>
            <a:r>
              <a:rPr lang="ru-RU" sz="1600" dirty="0"/>
              <a:t> и корректоры микроциркуляции, включая </a:t>
            </a:r>
            <a:r>
              <a:rPr lang="ru-RU" sz="1600" dirty="0" err="1"/>
              <a:t>антиагреганты</a:t>
            </a:r>
            <a:r>
              <a:rPr lang="ru-RU" sz="1600" dirty="0"/>
              <a:t>, такие как </a:t>
            </a:r>
            <a:r>
              <a:rPr lang="ru-RU" sz="1600" dirty="0" err="1"/>
              <a:t>никотинаты</a:t>
            </a:r>
            <a:r>
              <a:rPr lang="ru-RU" sz="1600" dirty="0"/>
              <a:t>: </a:t>
            </a:r>
          </a:p>
          <a:p>
            <a:pPr lvl="1"/>
            <a:r>
              <a:rPr lang="ru-RU" sz="1600" dirty="0"/>
              <a:t>никотиновая кислота (витамин РР), </a:t>
            </a:r>
          </a:p>
          <a:p>
            <a:pPr lvl="1"/>
            <a:r>
              <a:rPr lang="ru-RU" sz="1600" dirty="0" err="1"/>
              <a:t>ксантинол</a:t>
            </a:r>
            <a:r>
              <a:rPr lang="ru-RU" sz="1600" dirty="0"/>
              <a:t> </a:t>
            </a:r>
            <a:r>
              <a:rPr lang="ru-RU" sz="1600" dirty="0" err="1"/>
              <a:t>никотинат</a:t>
            </a:r>
            <a:r>
              <a:rPr lang="ru-RU" sz="1600" dirty="0"/>
              <a:t>; </a:t>
            </a:r>
          </a:p>
          <a:p>
            <a:pPr lvl="1"/>
            <a:r>
              <a:rPr lang="ru-RU" sz="1600" dirty="0"/>
              <a:t>пентоксифиллин.</a:t>
            </a:r>
          </a:p>
          <a:p>
            <a:r>
              <a:rPr lang="ru-RU" sz="1600" dirty="0"/>
              <a:t>Антихолинэстеразные препараты:</a:t>
            </a:r>
          </a:p>
          <a:p>
            <a:pPr lvl="1"/>
            <a:r>
              <a:rPr lang="ru-RU" sz="1600" dirty="0" err="1"/>
              <a:t>неостигмина</a:t>
            </a:r>
            <a:r>
              <a:rPr lang="ru-RU" sz="1600" dirty="0"/>
              <a:t> </a:t>
            </a:r>
            <a:r>
              <a:rPr lang="ru-RU" sz="1600" dirty="0" err="1"/>
              <a:t>метилсульфат</a:t>
            </a:r>
            <a:r>
              <a:rPr lang="ru-RU" sz="1600" dirty="0"/>
              <a:t>,</a:t>
            </a:r>
          </a:p>
          <a:p>
            <a:pPr lvl="1"/>
            <a:r>
              <a:rPr lang="ru-RU" sz="1600" dirty="0" err="1"/>
              <a:t>галантамин</a:t>
            </a:r>
            <a:r>
              <a:rPr lang="ru-RU" sz="1600" dirty="0"/>
              <a:t>, </a:t>
            </a:r>
          </a:p>
          <a:p>
            <a:pPr lvl="1"/>
            <a:r>
              <a:rPr lang="ru-RU" sz="1600" dirty="0" err="1"/>
              <a:t>ипидакрин</a:t>
            </a:r>
            <a:r>
              <a:rPr lang="ru-RU" sz="1600" dirty="0"/>
              <a:t>.</a:t>
            </a:r>
          </a:p>
          <a:p>
            <a:r>
              <a:rPr lang="ru-RU" sz="1600" dirty="0"/>
              <a:t>Витамины группы В:</a:t>
            </a:r>
          </a:p>
          <a:p>
            <a:pPr lvl="1"/>
            <a:r>
              <a:rPr lang="ru-RU" sz="1600" dirty="0"/>
              <a:t>тиамин (вит. В1), </a:t>
            </a:r>
          </a:p>
          <a:p>
            <a:pPr lvl="1"/>
            <a:r>
              <a:rPr lang="ru-RU" sz="1600" dirty="0"/>
              <a:t>пиридоксин (вит. В6), </a:t>
            </a:r>
          </a:p>
          <a:p>
            <a:pPr lvl="1"/>
            <a:r>
              <a:rPr lang="ru-RU" sz="1600" dirty="0" err="1"/>
              <a:t>цианокобаламин</a:t>
            </a:r>
            <a:r>
              <a:rPr lang="ru-RU" sz="1600" dirty="0"/>
              <a:t> (вит. В12).</a:t>
            </a:r>
          </a:p>
          <a:p>
            <a:pPr marL="0" indent="0">
              <a:buFont typeface="Arial" pitchFamily="34" charset="0"/>
              <a:buNone/>
            </a:pP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540114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63AD-989B-4C3D-B09C-FD5F2095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Экспертиза профпригодности и прогноз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F5E714-AA95-402A-ACD6-1119BDAC1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Временная нетрудоспособность </a:t>
            </a:r>
            <a:r>
              <a:rPr lang="ru-RU" dirty="0"/>
              <a:t>18-24 дня при амбулаторном лечении</a:t>
            </a:r>
          </a:p>
          <a:p>
            <a:r>
              <a:rPr lang="ru-RU" b="1" dirty="0"/>
              <a:t>Экспертиза профпригодности:</a:t>
            </a:r>
            <a:endParaRPr lang="ru-RU" dirty="0"/>
          </a:p>
          <a:p>
            <a:pPr marL="457200" lvl="1" indent="0">
              <a:buNone/>
            </a:pPr>
            <a:r>
              <a:rPr lang="ru-RU" dirty="0"/>
              <a:t>проводится с учетом тяжести заболевания, сопутствующей патологии, эффекта от лечения</a:t>
            </a:r>
          </a:p>
          <a:p>
            <a:r>
              <a:rPr lang="ru-RU" b="1" dirty="0"/>
              <a:t>Прогноз: </a:t>
            </a:r>
          </a:p>
          <a:p>
            <a:pPr marL="457200" lvl="1" indent="0">
              <a:buNone/>
            </a:pPr>
            <a:r>
              <a:rPr lang="ru-RU" b="1" dirty="0"/>
              <a:t>для жизни – </a:t>
            </a:r>
            <a:r>
              <a:rPr lang="ru-RU" dirty="0"/>
              <a:t>благоприятный </a:t>
            </a:r>
          </a:p>
          <a:p>
            <a:pPr marL="457200" lvl="1" indent="0">
              <a:buNone/>
            </a:pPr>
            <a:r>
              <a:rPr lang="ru-RU" b="1" dirty="0"/>
              <a:t>для выздоровления </a:t>
            </a:r>
            <a:r>
              <a:rPr lang="ru-RU" dirty="0"/>
              <a:t>– благоприятный, регресс через 3-7 лет (остаточные явления вибрационной болезни)</a:t>
            </a:r>
          </a:p>
        </p:txBody>
      </p:sp>
    </p:spTree>
    <p:extLst>
      <p:ext uri="{BB962C8B-B14F-4D97-AF65-F5344CB8AC3E}">
        <p14:creationId xmlns:p14="http://schemas.microsoft.com/office/powerpoint/2010/main" val="623306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CDF19-97A2-40A9-B887-31654858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Трудовой прогноз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81B220-A2E5-4D54-996D-0AB5B165F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1 степень ВБ -  </a:t>
            </a:r>
            <a:r>
              <a:rPr lang="ru-RU" dirty="0"/>
              <a:t>продолжение работы с курсами стационарного и санаторно-курортного лечения, возможно, %  утраты трудоспособности.</a:t>
            </a:r>
          </a:p>
          <a:p>
            <a:r>
              <a:rPr lang="ru-RU" b="1" dirty="0"/>
              <a:t>2 степень ВБ – </a:t>
            </a:r>
            <a:r>
              <a:rPr lang="ru-RU" dirty="0"/>
              <a:t>прекращение работы в контакте с вибрацией, после лечения - перевод работу с благоприятными условиями труда, % утраты трудоспособности, возможно - группа инвалидности III.</a:t>
            </a:r>
          </a:p>
        </p:txBody>
      </p:sp>
    </p:spTree>
    <p:extLst>
      <p:ext uri="{BB962C8B-B14F-4D97-AF65-F5344CB8AC3E}">
        <p14:creationId xmlns:p14="http://schemas.microsoft.com/office/powerpoint/2010/main" val="14044289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01336-7FC6-4263-AC38-C36D4E3D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Профилактика ВБ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CF2CE-29BE-47ED-8EF2-A26D8DE50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544616"/>
          </a:xfrm>
        </p:spPr>
        <p:txBody>
          <a:bodyPr>
            <a:normAutofit/>
          </a:bodyPr>
          <a:lstStyle/>
          <a:p>
            <a:r>
              <a:rPr lang="ru-RU" sz="2400" dirty="0"/>
              <a:t>Максимально возможное снижение действия вибрации на организм</a:t>
            </a:r>
          </a:p>
          <a:p>
            <a:r>
              <a:rPr lang="ru-RU" sz="2400" dirty="0"/>
              <a:t>Создание оборудования, механизмов и транспортных средств, соответствующих санитарным нормам и стандартам </a:t>
            </a:r>
            <a:r>
              <a:rPr lang="ru-RU" sz="2400" dirty="0" err="1"/>
              <a:t>вибробезопасности</a:t>
            </a:r>
            <a:endParaRPr lang="ru-RU" sz="2400" dirty="0"/>
          </a:p>
          <a:p>
            <a:r>
              <a:rPr lang="ru-RU" sz="2400" dirty="0"/>
              <a:t>Работа с вибрирующим оборудованием, как правило, должна проводиться </a:t>
            </a:r>
          </a:p>
          <a:p>
            <a:pPr lvl="1"/>
            <a:r>
              <a:rPr lang="ru-RU" sz="2000" dirty="0"/>
              <a:t>в отапливаемых помещениях с температурой воздуха не менее 16</a:t>
            </a:r>
            <a:r>
              <a:rPr lang="ru-RU" sz="2000" baseline="30000" dirty="0"/>
              <a:t>о</a:t>
            </a:r>
            <a:r>
              <a:rPr lang="ru-RU" sz="2000" dirty="0"/>
              <a:t>С </a:t>
            </a:r>
          </a:p>
          <a:p>
            <a:pPr lvl="1"/>
            <a:r>
              <a:rPr lang="ru-RU" sz="2000" dirty="0"/>
              <a:t>при влажности 40–60%</a:t>
            </a:r>
          </a:p>
          <a:p>
            <a:pPr lvl="1"/>
            <a:r>
              <a:rPr lang="ru-RU" sz="2000" dirty="0"/>
              <a:t>если создание подобных условий невозможно (работа на открытом воздухе, подземные работы и т.д.), то для периодического обогрева должны быть предусмотрены специальные отапливаемые помещения с температурой воздуха не менее 22</a:t>
            </a:r>
            <a:r>
              <a:rPr lang="ru-RU" sz="2000" baseline="30000" dirty="0"/>
              <a:t>о</a:t>
            </a:r>
            <a:r>
              <a:rPr lang="ru-RU" sz="2000" dirty="0"/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2016685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01336-7FC6-4263-AC38-C36D4E3D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Профилактика ВБ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CF2CE-29BE-47ED-8EF2-A26D8DE50C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/>
              <a:t>Правильная организация труда</a:t>
            </a:r>
          </a:p>
          <a:p>
            <a:r>
              <a:rPr lang="ru-RU" sz="1800" dirty="0"/>
              <a:t>Время работы с вибрирующими инструментами должно иметь строго ограниченные интервалы.</a:t>
            </a:r>
          </a:p>
          <a:p>
            <a:r>
              <a:rPr lang="ru-RU" sz="1800" dirty="0"/>
              <a:t>средства индивидуальной защиты: рукавицы или перчатки. </a:t>
            </a:r>
          </a:p>
          <a:p>
            <a:r>
              <a:rPr lang="ru-RU" sz="1800" dirty="0"/>
              <a:t>10-минутные перерывы после каждого часа работы; обязателен обеденный перерыв, а также необходимы 2 перерыва для проведения комплекса производственной гимнастики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C67DD6-D01B-4F3D-9043-62F6F2827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00" b="93800" l="6800" r="93800">
                        <a14:foregroundMark x1="55800" y1="89200" x2="77800" y2="93800"/>
                        <a14:foregroundMark x1="77800" y1="93800" x2="76000" y2="88600"/>
                        <a14:foregroundMark x1="10800" y1="66400" x2="7000" y2="76200"/>
                        <a14:foregroundMark x1="7000" y1="76200" x2="6800" y2="86400"/>
                        <a14:foregroundMark x1="6800" y1="86400" x2="12000" y2="88800"/>
                        <a14:foregroundMark x1="67000" y1="13200" x2="59800" y2="13000"/>
                        <a14:foregroundMark x1="65000" y1="5200" x2="65000" y2="5200"/>
                        <a14:foregroundMark x1="88800" y1="20000" x2="90800" y2="24000"/>
                        <a14:foregroundMark x1="89600" y1="6800" x2="91600" y2="11200"/>
                        <a14:foregroundMark x1="93800" y1="21800" x2="93800" y2="21800"/>
                        <a14:foregroundMark x1="40200" y1="12200" x2="40200" y2="12200"/>
                        <a14:foregroundMark x1="41600" y1="10400" x2="41600" y2="10400"/>
                        <a14:foregroundMark x1="66800" y1="4600" x2="66800" y2="4600"/>
                        <a14:foregroundMark x1="77600" y1="9600" x2="77600" y2="9600"/>
                        <a14:foregroundMark x1="65200" y1="58400" x2="65200" y2="58400"/>
                        <a14:foregroundMark x1="70400" y1="70600" x2="70400" y2="70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77" y="4581128"/>
            <a:ext cx="2108205" cy="2108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7D856-5CFD-415C-982E-059C66C2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044" y="1625239"/>
            <a:ext cx="4355109" cy="28917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6FDEBF-62B0-4A2A-ACFC-91147C9DE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4" b="89844" l="5709" r="92913">
                        <a14:foregroundMark x1="16535" y1="24414" x2="15945" y2="54688"/>
                        <a14:foregroundMark x1="15945" y1="54688" x2="21457" y2="65234"/>
                        <a14:foregroundMark x1="21457" y1="65234" x2="32283" y2="58984"/>
                        <a14:foregroundMark x1="32283" y1="58984" x2="38189" y2="48242"/>
                        <a14:foregroundMark x1="38189" y1="48242" x2="40748" y2="38086"/>
                        <a14:foregroundMark x1="40748" y1="38086" x2="39370" y2="27539"/>
                        <a14:foregroundMark x1="39370" y1="27539" x2="30906" y2="18164"/>
                        <a14:foregroundMark x1="30906" y1="18164" x2="25394" y2="19336"/>
                        <a14:foregroundMark x1="89567" y1="15234" x2="93307" y2="25195"/>
                        <a14:foregroundMark x1="93307" y1="25195" x2="88780" y2="34766"/>
                        <a14:foregroundMark x1="88780" y1="34766" x2="88189" y2="35156"/>
                        <a14:foregroundMark x1="32677" y1="5859" x2="32677" y2="5859"/>
                        <a14:foregroundMark x1="5709" y1="19922" x2="5709" y2="199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2182" y="4610357"/>
            <a:ext cx="2230083" cy="22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4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01336-7FC6-4263-AC38-C36D4E3D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Профилактика ВБ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CF2CE-29BE-47ED-8EF2-A26D8DE50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799"/>
            <a:ext cx="8229600" cy="5139201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К работе с вибрирующими машинами и оборудованием допускаются лица не моложе 18 лет, получившие соответствующую квалификацию, сдавшие технический минимум по правилам безопасности и прошедшие медицинский осмотр</a:t>
            </a:r>
          </a:p>
          <a:p>
            <a:r>
              <a:rPr lang="ru-RU" sz="2400" dirty="0"/>
              <a:t>Дополнительными, помимо общих, противопоказаниями для приема на работу, связанную с воздействием вибрации, являются </a:t>
            </a:r>
          </a:p>
          <a:p>
            <a:pPr lvl="1"/>
            <a:r>
              <a:rPr lang="ru-RU" sz="1800" dirty="0"/>
              <a:t>эндокринные заболевания из списка по приказу 302н</a:t>
            </a:r>
          </a:p>
          <a:p>
            <a:pPr lvl="1"/>
            <a:r>
              <a:rPr lang="ru-RU" sz="1800" dirty="0"/>
              <a:t>поражения вестибулярного и слухового аппарата</a:t>
            </a:r>
          </a:p>
          <a:p>
            <a:pPr lvl="1"/>
            <a:r>
              <a:rPr lang="ru-RU" sz="1800" dirty="0"/>
              <a:t>заболевания сердечно-сосудистой системы</a:t>
            </a:r>
          </a:p>
          <a:p>
            <a:pPr lvl="1"/>
            <a:r>
              <a:rPr lang="ru-RU" sz="1800" dirty="0"/>
              <a:t>нервной системы</a:t>
            </a:r>
          </a:p>
          <a:p>
            <a:pPr lvl="1"/>
            <a:r>
              <a:rPr lang="ru-RU" sz="1800" dirty="0"/>
              <a:t>желудочно-кишечного тракта </a:t>
            </a:r>
          </a:p>
          <a:p>
            <a:pPr lvl="1"/>
            <a:r>
              <a:rPr lang="ru-RU" sz="1800" dirty="0"/>
              <a:t>Также противопоказана работа в условиях воздействия вибрации лицам с облитерирующим эндартериитом, болезнью </a:t>
            </a:r>
            <a:r>
              <a:rPr lang="ru-RU" sz="1800" dirty="0" err="1"/>
              <a:t>Рейно</a:t>
            </a:r>
            <a:endParaRPr lang="ru-RU" sz="18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70927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87A63-F965-4945-8CBA-9B2136571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Алгоритм кодирования ВБ в соответствии с МКБ-10 и международным документом МОТ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BD3AC-4DF4-4D64-B929-BDFFF9786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вначале кода Т75.2, </a:t>
            </a:r>
          </a:p>
          <a:p>
            <a:pPr lvl="1"/>
            <a:r>
              <a:rPr lang="ru-RU" dirty="0"/>
              <a:t>затем дополнительно коды в соответствии клиническим синдромом проявления болезни</a:t>
            </a:r>
          </a:p>
          <a:p>
            <a:r>
              <a:rPr lang="ru-RU" dirty="0"/>
              <a:t>T75.2 – воздействие вибрации (вибрационная болезнь) </a:t>
            </a:r>
          </a:p>
          <a:p>
            <a:r>
              <a:rPr lang="ru-RU" dirty="0"/>
              <a:t>G56.0 – синдром запястного (</a:t>
            </a:r>
            <a:r>
              <a:rPr lang="ru-RU" dirty="0" err="1"/>
              <a:t>карпального</a:t>
            </a:r>
            <a:r>
              <a:rPr lang="ru-RU" dirty="0"/>
              <a:t>) канала </a:t>
            </a:r>
          </a:p>
          <a:p>
            <a:r>
              <a:rPr lang="ru-RU" dirty="0"/>
              <a:t>I73.0 – синдром </a:t>
            </a:r>
            <a:r>
              <a:rPr lang="ru-RU" dirty="0" err="1"/>
              <a:t>Рейно</a:t>
            </a:r>
            <a:r>
              <a:rPr lang="ru-RU" dirty="0"/>
              <a:t> </a:t>
            </a:r>
          </a:p>
          <a:p>
            <a:r>
              <a:rPr lang="ru-RU" dirty="0"/>
              <a:t>M19.2 – вторичный артроз других суставов (лучезапястных, локтевых) </a:t>
            </a:r>
          </a:p>
          <a:p>
            <a:r>
              <a:rPr lang="ru-RU" dirty="0"/>
              <a:t>G 62.8 – полинейропатия уточненная </a:t>
            </a:r>
          </a:p>
          <a:p>
            <a:r>
              <a:rPr lang="ru-RU" dirty="0"/>
              <a:t>М 77 - </a:t>
            </a:r>
            <a:r>
              <a:rPr lang="ru-RU" dirty="0" err="1"/>
              <a:t>периартроз</a:t>
            </a:r>
            <a:r>
              <a:rPr lang="ru-RU" dirty="0"/>
              <a:t> лучезапястных и локтевых суставов (другие </a:t>
            </a:r>
            <a:r>
              <a:rPr lang="ru-RU" dirty="0" err="1"/>
              <a:t>энтезопатии</a:t>
            </a:r>
            <a:r>
              <a:rPr lang="ru-RU" dirty="0"/>
              <a:t>) </a:t>
            </a:r>
          </a:p>
          <a:p>
            <a:r>
              <a:rPr lang="ru-RU" dirty="0"/>
              <a:t>М 54.1 – </a:t>
            </a:r>
            <a:r>
              <a:rPr lang="ru-RU" dirty="0" err="1"/>
              <a:t>радикулопатия</a:t>
            </a:r>
            <a:r>
              <a:rPr lang="ru-RU" dirty="0"/>
              <a:t> пояснично-крестцовая </a:t>
            </a:r>
          </a:p>
          <a:p>
            <a:r>
              <a:rPr lang="ru-RU" dirty="0"/>
              <a:t>Z 57.7 - ранние признаки воздействия вибрации (РПВВ) (Неблагоприятное воздействие производственной вибрации)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476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456"/>
            <a:ext cx="8229600" cy="626315"/>
          </a:xfrm>
        </p:spPr>
        <p:txBody>
          <a:bodyPr>
            <a:noAutofit/>
          </a:bodyPr>
          <a:lstStyle/>
          <a:p>
            <a:r>
              <a:rPr lang="ru-RU" sz="1800" b="1" dirty="0"/>
              <a:t>Локальная вибрация</a:t>
            </a:r>
            <a:br>
              <a:rPr lang="ru-RU" sz="1800" b="1" dirty="0"/>
            </a:br>
            <a:r>
              <a:rPr lang="ru-RU" sz="1800" b="1" dirty="0"/>
              <a:t>Приказ 29н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199421"/>
              </p:ext>
            </p:extLst>
          </p:nvPr>
        </p:nvGraphicFramePr>
        <p:xfrm>
          <a:off x="-4936" y="648614"/>
          <a:ext cx="9143999" cy="6206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7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7726">
                <a:tc>
                  <a:txBody>
                    <a:bodyPr/>
                    <a:lstStyle/>
                    <a:p>
                      <a:r>
                        <a:rPr lang="ru-RU" sz="1600" dirty="0"/>
                        <a:t>Медосмотры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Врачи медкомиссии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Обследования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Противопоказания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9203">
                <a:tc>
                  <a:txBody>
                    <a:bodyPr/>
                    <a:lstStyle/>
                    <a:p>
                      <a:r>
                        <a:rPr lang="ru-RU" dirty="0"/>
                        <a:t>1 раз в 2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Врач-хирург</a:t>
                      </a:r>
                    </a:p>
                    <a:p>
                      <a:r>
                        <a:rPr lang="ru-RU" dirty="0"/>
                        <a:t>Врач-</a:t>
                      </a:r>
                      <a:r>
                        <a:rPr lang="ru-RU" dirty="0" err="1"/>
                        <a:t>офтальм</a:t>
                      </a:r>
                      <a:endParaRPr lang="ru-RU" dirty="0"/>
                    </a:p>
                    <a:p>
                      <a:r>
                        <a:rPr lang="ru-RU" dirty="0" err="1"/>
                        <a:t>олог</a:t>
                      </a:r>
                      <a:endParaRPr lang="ru-RU" dirty="0"/>
                    </a:p>
                    <a:p>
                      <a:r>
                        <a:rPr lang="ru-RU" dirty="0"/>
                        <a:t>Врач-</a:t>
                      </a:r>
                      <a:r>
                        <a:rPr lang="ru-RU" dirty="0" err="1"/>
                        <a:t>оторино</a:t>
                      </a:r>
                      <a:endParaRPr lang="ru-RU" dirty="0"/>
                    </a:p>
                    <a:p>
                      <a:r>
                        <a:rPr lang="ru-RU" dirty="0"/>
                        <a:t>ларинголог</a:t>
                      </a:r>
                    </a:p>
                    <a:p>
                      <a:r>
                        <a:rPr lang="ru-RU" dirty="0"/>
                        <a:t>Врач-дермато</a:t>
                      </a:r>
                    </a:p>
                    <a:p>
                      <a:r>
                        <a:rPr lang="ru-RU" dirty="0" err="1"/>
                        <a:t>венероло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Паллестезиметрия</a:t>
                      </a:r>
                    </a:p>
                    <a:p>
                      <a:r>
                        <a:rPr lang="ru-RU" dirty="0"/>
                        <a:t>Рефрактометрия (или</a:t>
                      </a:r>
                    </a:p>
                    <a:p>
                      <a:r>
                        <a:rPr lang="ru-RU" dirty="0"/>
                        <a:t>скиаскопия)</a:t>
                      </a:r>
                    </a:p>
                    <a:p>
                      <a:r>
                        <a:rPr lang="ru-RU" dirty="0"/>
                        <a:t>Исследование функции</a:t>
                      </a:r>
                    </a:p>
                    <a:p>
                      <a:r>
                        <a:rPr lang="ru-RU" dirty="0"/>
                        <a:t>вестибулярного аппарата</a:t>
                      </a:r>
                    </a:p>
                    <a:p>
                      <a:r>
                        <a:rPr lang="ru-RU" dirty="0"/>
                        <a:t>Биомикроскопия глаза</a:t>
                      </a:r>
                    </a:p>
                    <a:p>
                      <a:r>
                        <a:rPr lang="ru-RU" dirty="0"/>
                        <a:t>Визометрия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Поражения отдельных нервов,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dirty="0"/>
                        <a:t>нервных корешков и сплетений: легкие формы заболеваний с рецидивирующим течением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Нарушение рефракции и аккомодации: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dirty="0"/>
                        <a:t>заболевания и нарушения, приводящие к снижению остроты зрения с коррекцией менее 0,5 на лучшем глазу, менее 0,2 - на худшем глазу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Нарушения вестибулярной функции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Болезни артерий, артериол, капилляров, вен, лимфатических сосудов, лимфатических узлов: облитерирующие заболевания сосудов вне зависимости от степени компенсации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D656D-CA99-4A92-A179-066651F2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Общая вибрация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D0B710-46E6-4694-809A-67A11B65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9" t="41030" r="16137" b="1278"/>
          <a:stretch/>
        </p:blipFill>
        <p:spPr>
          <a:xfrm>
            <a:off x="4702681" y="1297539"/>
            <a:ext cx="3984119" cy="26661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47FF3F-3DFC-4727-8E8D-7C582D5F9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60" r="3106"/>
          <a:stretch/>
        </p:blipFill>
        <p:spPr>
          <a:xfrm>
            <a:off x="580971" y="4227409"/>
            <a:ext cx="3860349" cy="25284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2F3E257-8894-4ECA-812E-A49A3A596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1"/>
          <a:stretch/>
        </p:blipFill>
        <p:spPr>
          <a:xfrm>
            <a:off x="4699725" y="4227409"/>
            <a:ext cx="3984119" cy="25284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78736C-4F22-4442-A8C9-DA9A6AE62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2" t="6150" r="15862"/>
          <a:stretch/>
        </p:blipFill>
        <p:spPr>
          <a:xfrm>
            <a:off x="580971" y="1297540"/>
            <a:ext cx="3860349" cy="266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57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626315"/>
          </a:xfrm>
        </p:spPr>
        <p:txBody>
          <a:bodyPr>
            <a:noAutofit/>
          </a:bodyPr>
          <a:lstStyle/>
          <a:p>
            <a:r>
              <a:rPr lang="ru-RU" sz="2000" b="1" dirty="0"/>
              <a:t>Общая вибрация (транспортная, транспортно-технологическая, технологическая)</a:t>
            </a:r>
            <a:br>
              <a:rPr lang="ru-RU" sz="2000" b="1" dirty="0"/>
            </a:br>
            <a:r>
              <a:rPr lang="ru-RU" sz="2000" b="1" dirty="0"/>
              <a:t>Приказ 29н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52155"/>
              </p:ext>
            </p:extLst>
          </p:nvPr>
        </p:nvGraphicFramePr>
        <p:xfrm>
          <a:off x="23416" y="908720"/>
          <a:ext cx="9143999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1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4538">
                <a:tc>
                  <a:txBody>
                    <a:bodyPr/>
                    <a:lstStyle/>
                    <a:p>
                      <a:r>
                        <a:rPr lang="ru-RU" dirty="0"/>
                        <a:t>медосмотры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Врачи медкомиссии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Обследования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Противопоазания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357">
                <a:tc>
                  <a:txBody>
                    <a:bodyPr/>
                    <a:lstStyle/>
                    <a:p>
                      <a:r>
                        <a:rPr lang="ru-RU" sz="1600" dirty="0"/>
                        <a:t>1 раз в 2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Врач-хирург</a:t>
                      </a: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Врач-офтальмолог</a:t>
                      </a: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Врач-оториноларинголог</a:t>
                      </a: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Врач-дерматовенеролог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Паллестезиметрия Рефрактометрия (или скиаскопия)</a:t>
                      </a: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Исследование функции вестибулярного аппарата</a:t>
                      </a: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Тональная пороговая аудиометрия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Поражения отдельных нервов,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нервных корешков и сплетений: легкие формы заболеваний с рецидивирующим течением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Нарушение рефракции и аккомодации: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заболевания и нарушения, приводящие к снижению остроты зрения с коррекцией менее 0,5 на лучшем глазу, менее 0,2 - на худшем глазу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Нарушения вестибулярной функции</a:t>
                      </a:r>
                    </a:p>
                    <a:p>
                      <a:pPr algn="just"/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Кондуктивная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нейросенсорная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другая потеря слуха с одно- или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двусторонним снижением остроты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слуха (за исключением лиц с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врожденной глухотой, инвалидов по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слуху, имеющих документ об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Окончании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специализированного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профессионально-технического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училища):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для поступающих на работу - I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степень снижения слуха;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для работающих - II и более степень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снижения слуха</a:t>
                      </a:r>
                    </a:p>
                    <a:p>
                      <a:pPr algn="just"/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3BF29F-6B86-4D11-B0E1-F0521597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2630C8-A6E0-47C5-A73D-4821AAE8C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D656D-CA99-4A92-A179-066651F2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Локальная вибрация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53C4C3-E576-40DB-B104-E5349F5FF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Обрубщик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64CA620-0631-4F9A-9CEA-3B711A790C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078" r="14913"/>
          <a:stretch/>
        </p:blipFill>
        <p:spPr>
          <a:xfrm>
            <a:off x="457199" y="2292349"/>
            <a:ext cx="3424449" cy="3833813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7482BDBF-F39B-4ED9-9423-3EDB13993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Клепальщик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753DD80-B3A6-443C-B42E-70626E4B8D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2174875"/>
            <a:ext cx="3424449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68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D656D-CA99-4A92-A179-066651F2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Локальная вибрация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53C4C3-E576-40DB-B104-E5349F5FF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Полировщик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82BDBF-F39B-4ED9-9423-3EDB13993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Проходчик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2871DD-2EA5-4699-A5B0-84D6F459EB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12E89A-D6EF-4604-8CE2-3EB7017B2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74" r="11134"/>
          <a:stretch/>
        </p:blipFill>
        <p:spPr>
          <a:xfrm>
            <a:off x="457199" y="2181694"/>
            <a:ext cx="3466729" cy="39512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C6FFB9-A767-4A31-8AD1-F8F18EF1A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7" r="15957"/>
          <a:stretch/>
        </p:blipFill>
        <p:spPr>
          <a:xfrm>
            <a:off x="4645025" y="2150300"/>
            <a:ext cx="3599383" cy="40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17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D656D-CA99-4A92-A179-066651F2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Виброопасные</a:t>
            </a:r>
            <a:r>
              <a:rPr lang="ru-RU" dirty="0"/>
              <a:t> профессии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53C4C3-E576-40DB-B104-E5349F5FF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Обрубщик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64CA620-0631-4F9A-9CEA-3B711A790C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078" r="14913"/>
          <a:stretch/>
        </p:blipFill>
        <p:spPr>
          <a:xfrm>
            <a:off x="457199" y="2292349"/>
            <a:ext cx="3424449" cy="3833813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7482BDBF-F39B-4ED9-9423-3EDB13993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Клепальщик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753DD80-B3A6-443C-B42E-70626E4B8D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2174875"/>
            <a:ext cx="3424449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361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2340</Words>
  <Application>Microsoft Office PowerPoint</Application>
  <PresentationFormat>Экран (4:3)</PresentationFormat>
  <Paragraphs>388</Paragraphs>
  <Slides>61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5" baseType="lpstr">
      <vt:lpstr>Arial</vt:lpstr>
      <vt:lpstr>Calibri</vt:lpstr>
      <vt:lpstr>Times New Roman</vt:lpstr>
      <vt:lpstr>Тема Office</vt:lpstr>
      <vt:lpstr>ВИБРАЦИОННАЯ  БОЛЕЗНЬ</vt:lpstr>
      <vt:lpstr>Презентация PowerPoint</vt:lpstr>
      <vt:lpstr>Источники технологической вибрации</vt:lpstr>
      <vt:lpstr>Характер воздействия вибрации</vt:lpstr>
      <vt:lpstr>ВИБРАЦИЯ ПО ВИДУ КОНТАКТА С ТЕЛОМ РАБОЧЕГО</vt:lpstr>
      <vt:lpstr>Общая вибрация</vt:lpstr>
      <vt:lpstr>Локальная вибрация</vt:lpstr>
      <vt:lpstr>Локальная вибрация</vt:lpstr>
      <vt:lpstr>Виброопасные профессии</vt:lpstr>
      <vt:lpstr>Виброопасные профессии</vt:lpstr>
      <vt:lpstr>Классификация ВБ</vt:lpstr>
      <vt:lpstr>ВБ от воздействия локальной вибрации</vt:lpstr>
      <vt:lpstr>ВБ от воздействия локальной вибрации </vt:lpstr>
      <vt:lpstr>Презентация PowerPoint</vt:lpstr>
      <vt:lpstr>Проявления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Полинейропатия верхних конечностей</vt:lpstr>
      <vt:lpstr>Презентация PowerPoint</vt:lpstr>
      <vt:lpstr>Презентация PowerPoint</vt:lpstr>
      <vt:lpstr>Презентация PowerPoint</vt:lpstr>
      <vt:lpstr>ВБ от воздействия локальной вибрации</vt:lpstr>
      <vt:lpstr>ВБ от воздействия общей вибрации </vt:lpstr>
      <vt:lpstr>Классификация ВБ</vt:lpstr>
      <vt:lpstr>Последствия воздействия общей вибрации</vt:lpstr>
      <vt:lpstr>Проявления</vt:lpstr>
      <vt:lpstr>ВБ от воздействия общей вибрации</vt:lpstr>
      <vt:lpstr>ВБ от воздействия общей вибрации</vt:lpstr>
      <vt:lpstr>ВБ, связанная с воздействием локальной и общей вибрации</vt:lpstr>
      <vt:lpstr>Диагностика ВБ</vt:lpstr>
      <vt:lpstr>Диагностика ВБ</vt:lpstr>
      <vt:lpstr>Паллестезиометрия</vt:lpstr>
      <vt:lpstr>Паллестезиометрия</vt:lpstr>
      <vt:lpstr>Исследование болевой чувствительности</vt:lpstr>
      <vt:lpstr>Холодовая проба</vt:lpstr>
      <vt:lpstr>Реовазография</vt:lpstr>
      <vt:lpstr>Реовазография: исследование</vt:lpstr>
      <vt:lpstr>Электронейромиография</vt:lpstr>
      <vt:lpstr>Электронейромиография</vt:lpstr>
      <vt:lpstr>Презентация PowerPoint</vt:lpstr>
      <vt:lpstr>Диффдиагностика</vt:lpstr>
      <vt:lpstr>Лечение</vt:lpstr>
      <vt:lpstr>Экспертиза профпригодности и прогноз</vt:lpstr>
      <vt:lpstr>Трудовой прогноз</vt:lpstr>
      <vt:lpstr>Профилактика ВБ</vt:lpstr>
      <vt:lpstr>Профилактика ВБ</vt:lpstr>
      <vt:lpstr>Профилактика ВБ</vt:lpstr>
      <vt:lpstr>Алгоритм кодирования ВБ в соответствии с МКБ-10 и международным документом МОТ</vt:lpstr>
      <vt:lpstr>Локальная вибрация Приказ 29н</vt:lpstr>
      <vt:lpstr>Общая вибрация (транспортная, транспортно-технологическая, технологическая) Приказ 29н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ВИБРАЦИОННАЯ  БОЛЕЗНЬ</dc:title>
  <dc:creator>White Suro</dc:creator>
  <cp:lastModifiedBy>Наталья Сметнева</cp:lastModifiedBy>
  <cp:revision>54</cp:revision>
  <dcterms:modified xsi:type="dcterms:W3CDTF">2022-11-13T19:46:13Z</dcterms:modified>
</cp:coreProperties>
</file>